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5"/>
  </p:notesMasterIdLst>
  <p:sldIdLst>
    <p:sldId id="558" r:id="rId2"/>
    <p:sldId id="560" r:id="rId3"/>
    <p:sldId id="561" r:id="rId4"/>
    <p:sldId id="562" r:id="rId5"/>
    <p:sldId id="563" r:id="rId6"/>
    <p:sldId id="564" r:id="rId7"/>
    <p:sldId id="565" r:id="rId8"/>
    <p:sldId id="490" r:id="rId9"/>
    <p:sldId id="491" r:id="rId10"/>
    <p:sldId id="492" r:id="rId11"/>
    <p:sldId id="493" r:id="rId12"/>
    <p:sldId id="494" r:id="rId13"/>
    <p:sldId id="495" r:id="rId14"/>
    <p:sldId id="496" r:id="rId15"/>
    <p:sldId id="497" r:id="rId16"/>
    <p:sldId id="498" r:id="rId17"/>
    <p:sldId id="457" r:id="rId18"/>
    <p:sldId id="458" r:id="rId19"/>
    <p:sldId id="459" r:id="rId20"/>
    <p:sldId id="460" r:id="rId21"/>
    <p:sldId id="461" r:id="rId22"/>
    <p:sldId id="463" r:id="rId23"/>
    <p:sldId id="464" r:id="rId24"/>
    <p:sldId id="465" r:id="rId25"/>
    <p:sldId id="466" r:id="rId26"/>
    <p:sldId id="467" r:id="rId27"/>
    <p:sldId id="468" r:id="rId28"/>
    <p:sldId id="469" r:id="rId29"/>
    <p:sldId id="483" r:id="rId30"/>
    <p:sldId id="484" r:id="rId31"/>
    <p:sldId id="485" r:id="rId32"/>
    <p:sldId id="487" r:id="rId33"/>
    <p:sldId id="488" r:id="rId34"/>
    <p:sldId id="489" r:id="rId35"/>
    <p:sldId id="533" r:id="rId36"/>
    <p:sldId id="499" r:id="rId37"/>
    <p:sldId id="500" r:id="rId38"/>
    <p:sldId id="519" r:id="rId39"/>
    <p:sldId id="505" r:id="rId40"/>
    <p:sldId id="506" r:id="rId41"/>
    <p:sldId id="507" r:id="rId42"/>
    <p:sldId id="508" r:id="rId43"/>
    <p:sldId id="509" r:id="rId44"/>
    <p:sldId id="510" r:id="rId45"/>
    <p:sldId id="512" r:id="rId46"/>
    <p:sldId id="513" r:id="rId47"/>
    <p:sldId id="515" r:id="rId48"/>
    <p:sldId id="516" r:id="rId49"/>
    <p:sldId id="531" r:id="rId50"/>
    <p:sldId id="517" r:id="rId51"/>
    <p:sldId id="518" r:id="rId52"/>
    <p:sldId id="520" r:id="rId53"/>
    <p:sldId id="431" r:id="rId54"/>
    <p:sldId id="523" r:id="rId55"/>
    <p:sldId id="524" r:id="rId56"/>
    <p:sldId id="532" r:id="rId57"/>
    <p:sldId id="470" r:id="rId58"/>
    <p:sldId id="443" r:id="rId59"/>
    <p:sldId id="451" r:id="rId60"/>
    <p:sldId id="452" r:id="rId61"/>
    <p:sldId id="453" r:id="rId62"/>
    <p:sldId id="454" r:id="rId63"/>
    <p:sldId id="566" r:id="rId64"/>
    <p:sldId id="450" r:id="rId65"/>
    <p:sldId id="471" r:id="rId66"/>
    <p:sldId id="472" r:id="rId67"/>
    <p:sldId id="473" r:id="rId68"/>
    <p:sldId id="474" r:id="rId69"/>
    <p:sldId id="475" r:id="rId70"/>
    <p:sldId id="476" r:id="rId71"/>
    <p:sldId id="477" r:id="rId72"/>
    <p:sldId id="478" r:id="rId73"/>
    <p:sldId id="479" r:id="rId74"/>
    <p:sldId id="480" r:id="rId75"/>
    <p:sldId id="567" r:id="rId76"/>
    <p:sldId id="481" r:id="rId77"/>
    <p:sldId id="482" r:id="rId78"/>
    <p:sldId id="526" r:id="rId79"/>
    <p:sldId id="527" r:id="rId80"/>
    <p:sldId id="528" r:id="rId81"/>
    <p:sldId id="529" r:id="rId82"/>
    <p:sldId id="530" r:id="rId83"/>
    <p:sldId id="548" r:id="rId84"/>
    <p:sldId id="534" r:id="rId85"/>
    <p:sldId id="550" r:id="rId86"/>
    <p:sldId id="551" r:id="rId87"/>
    <p:sldId id="549" r:id="rId88"/>
    <p:sldId id="536" r:id="rId89"/>
    <p:sldId id="537" r:id="rId90"/>
    <p:sldId id="538" r:id="rId91"/>
    <p:sldId id="539" r:id="rId92"/>
    <p:sldId id="540" r:id="rId93"/>
    <p:sldId id="552" r:id="rId94"/>
    <p:sldId id="542" r:id="rId95"/>
    <p:sldId id="543" r:id="rId96"/>
    <p:sldId id="544" r:id="rId97"/>
    <p:sldId id="545" r:id="rId98"/>
    <p:sldId id="546" r:id="rId99"/>
    <p:sldId id="553" r:id="rId100"/>
    <p:sldId id="547" r:id="rId101"/>
    <p:sldId id="554" r:id="rId102"/>
    <p:sldId id="555" r:id="rId103"/>
    <p:sldId id="556" r:id="rId1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进位计数制" id="{BD5BD625-45C5-4D51-8E90-562409E4F0AF}">
          <p14:sldIdLst>
            <p14:sldId id="558"/>
            <p14:sldId id="560"/>
            <p14:sldId id="561"/>
            <p14:sldId id="562"/>
            <p14:sldId id="563"/>
            <p14:sldId id="564"/>
            <p14:sldId id="565"/>
          </p14:sldIdLst>
        </p14:section>
        <p14:section name="字符与字符串的表示" id="{5FD3FCA3-B5C7-4C14-91EF-39FAF563AD92}">
          <p14:sldIdLst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</p14:sldIdLst>
        </p14:section>
        <p14:section name="定点数的表示" id="{C798A3B4-375F-4321-8EB0-EC52C8DBD866}">
          <p14:sldIdLst>
            <p14:sldId id="457"/>
            <p14:sldId id="458"/>
            <p14:sldId id="459"/>
            <p14:sldId id="460"/>
            <p14:sldId id="461"/>
            <p14:sldId id="463"/>
            <p14:sldId id="464"/>
            <p14:sldId id="465"/>
            <p14:sldId id="466"/>
            <p14:sldId id="467"/>
            <p14:sldId id="468"/>
            <p14:sldId id="469"/>
            <p14:sldId id="483"/>
            <p14:sldId id="484"/>
            <p14:sldId id="485"/>
            <p14:sldId id="487"/>
            <p14:sldId id="488"/>
            <p14:sldId id="489"/>
            <p14:sldId id="533"/>
          </p14:sldIdLst>
        </p14:section>
        <p14:section name="定点数乘法运算" id="{F24EE5FB-0520-4810-B218-D3273F8F8C1F}">
          <p14:sldIdLst>
            <p14:sldId id="499"/>
            <p14:sldId id="500"/>
            <p14:sldId id="519"/>
            <p14:sldId id="505"/>
            <p14:sldId id="506"/>
            <p14:sldId id="507"/>
            <p14:sldId id="508"/>
            <p14:sldId id="509"/>
            <p14:sldId id="510"/>
            <p14:sldId id="512"/>
            <p14:sldId id="513"/>
            <p14:sldId id="515"/>
            <p14:sldId id="516"/>
            <p14:sldId id="531"/>
            <p14:sldId id="517"/>
          </p14:sldIdLst>
        </p14:section>
        <p14:section name="定点数除法运算" id="{266C0D2D-B8A7-4DC6-A463-B8439ACBC220}">
          <p14:sldIdLst>
            <p14:sldId id="518"/>
            <p14:sldId id="520"/>
            <p14:sldId id="431"/>
            <p14:sldId id="523"/>
            <p14:sldId id="524"/>
            <p14:sldId id="532"/>
          </p14:sldIdLst>
        </p14:section>
        <p14:section name="浮点数表示和运算" id="{A17C40BB-913A-470D-A682-031684DF6A50}">
          <p14:sldIdLst>
            <p14:sldId id="470"/>
            <p14:sldId id="443"/>
            <p14:sldId id="451"/>
            <p14:sldId id="452"/>
            <p14:sldId id="453"/>
            <p14:sldId id="454"/>
            <p14:sldId id="566"/>
            <p14:sldId id="45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567"/>
            <p14:sldId id="481"/>
            <p14:sldId id="482"/>
          </p14:sldIdLst>
        </p14:section>
        <p14:section name="流水线技术" id="{385B5DCA-3CEE-4F2B-B50D-4A7B6129C7B3}">
          <p14:sldIdLst>
            <p14:sldId id="526"/>
            <p14:sldId id="527"/>
            <p14:sldId id="528"/>
            <p14:sldId id="529"/>
            <p14:sldId id="530"/>
          </p14:sldIdLst>
        </p14:section>
        <p14:section name="算术逻辑单元" id="{A048D740-81DC-4BDA-B882-6648FB384F8F}">
          <p14:sldIdLst>
            <p14:sldId id="548"/>
            <p14:sldId id="534"/>
            <p14:sldId id="550"/>
            <p14:sldId id="551"/>
            <p14:sldId id="549"/>
            <p14:sldId id="536"/>
            <p14:sldId id="537"/>
            <p14:sldId id="538"/>
            <p14:sldId id="539"/>
            <p14:sldId id="540"/>
            <p14:sldId id="552"/>
            <p14:sldId id="542"/>
            <p14:sldId id="543"/>
            <p14:sldId id="544"/>
            <p14:sldId id="545"/>
            <p14:sldId id="546"/>
            <p14:sldId id="553"/>
            <p14:sldId id="547"/>
          </p14:sldIdLst>
        </p14:section>
        <p14:section name="运算器基本结构" id="{642B0D08-DECD-4209-BC10-FA166183C353}">
          <p14:sldIdLst>
            <p14:sldId id="554"/>
            <p14:sldId id="555"/>
            <p14:sldId id="5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hui han" initials="jh" lastIdx="1" clrIdx="0">
    <p:extLst>
      <p:ext uri="{19B8F6BF-5375-455C-9EA6-DF929625EA0E}">
        <p15:presenceInfo xmlns:p15="http://schemas.microsoft.com/office/powerpoint/2012/main" userId="b8dfd70b8ebb15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920" autoAdjust="0"/>
  </p:normalViewPr>
  <p:slideViewPr>
    <p:cSldViewPr snapToGrid="0">
      <p:cViewPr varScale="1">
        <p:scale>
          <a:sx n="100" d="100"/>
          <a:sy n="100" d="100"/>
        </p:scale>
        <p:origin x="40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4F48-3EC3-4912-B201-9266129D6BE0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75D0D-748D-4731-9D35-F05D9AC06F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60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补充说明各种进制的常见书写方式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各种进制加减运算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可使用两个稳定状态的物理器件表示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0,1</a:t>
            </a:r>
            <a:r>
              <a:rPr lang="zh-CN" altLang="en-US" dirty="0"/>
              <a:t>正好对应逻辑值 假、真。方便实现逻辑运算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可很方便地使用逻辑门电路实现算术运算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944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偶校验的硬件实现：各信息位进行异或运算，得到的结果即为偶校验位</a:t>
            </a:r>
            <a:endParaRPr lang="en-US" altLang="zh-CN" dirty="0"/>
          </a:p>
          <a:p>
            <a:r>
              <a:rPr lang="zh-CN" altLang="en-US" dirty="0"/>
              <a:t>海明校验码、循环冗余校验码</a:t>
            </a:r>
            <a:r>
              <a:rPr lang="en-US" altLang="zh-CN" dirty="0"/>
              <a:t>CRC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76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无符号整数，不探讨无符号小数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485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可用原码、反码、补码三种方式表示定点整数和定点小数。还可以用移码表示定点整数</a:t>
            </a:r>
          </a:p>
          <a:p>
            <a:r>
              <a:rPr lang="zh-CN" altLang="en-US" dirty="0"/>
              <a:t>若真值为</a:t>
            </a:r>
            <a:r>
              <a:rPr lang="en-US" altLang="zh-CN" dirty="0"/>
              <a:t>x</a:t>
            </a:r>
            <a:r>
              <a:rPr lang="zh-CN" altLang="en-US" dirty="0"/>
              <a:t>，则用</a:t>
            </a:r>
            <a:r>
              <a:rPr lang="en-US" altLang="zh-CN" dirty="0"/>
              <a:t>[x]</a:t>
            </a:r>
            <a:r>
              <a:rPr lang="zh-CN" altLang="en-US" dirty="0"/>
              <a:t>原、</a:t>
            </a:r>
            <a:r>
              <a:rPr lang="en-US" altLang="zh-CN" dirty="0"/>
              <a:t>[x]</a:t>
            </a:r>
            <a:r>
              <a:rPr lang="zh-CN" altLang="en-US" dirty="0"/>
              <a:t>反、</a:t>
            </a:r>
            <a:r>
              <a:rPr lang="en-US" altLang="zh-CN" dirty="0"/>
              <a:t>[x]</a:t>
            </a:r>
            <a:r>
              <a:rPr lang="zh-CN" altLang="en-US" dirty="0"/>
              <a:t>补、</a:t>
            </a:r>
            <a:r>
              <a:rPr lang="en-US" altLang="zh-CN" dirty="0"/>
              <a:t>[x]</a:t>
            </a:r>
            <a:r>
              <a:rPr lang="zh-CN" altLang="en-US" dirty="0"/>
              <a:t>移分别表示真值对应的原码、反码、补码和移码。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93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223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473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反码只是原码转变为补码的一个中间状态，是过渡编码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83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快速求补技巧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102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861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86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12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549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7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028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027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521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183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对于补码来说，无论加法还是减法，最后都会转变成加法，由加法器实现运算，符号位也参与运算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92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203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496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641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099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666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回顾运算器的基本组成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064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987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556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205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28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204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21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713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581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30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8686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2757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9839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26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/>
              <a:t>m</a:t>
            </a:r>
            <a:r>
              <a:rPr lang="zh-CN" altLang="en-US" dirty="0"/>
              <a:t>位被乘数，</a:t>
            </a:r>
            <a:r>
              <a:rPr lang="en-US" altLang="zh-CN" dirty="0"/>
              <a:t>n</a:t>
            </a:r>
            <a:r>
              <a:rPr lang="zh-CN" altLang="en-US" dirty="0"/>
              <a:t>位乘数的阵列乘法器可由</a:t>
            </a:r>
            <a:r>
              <a:rPr lang="en-US" altLang="zh-CN" dirty="0"/>
              <a:t>(m</a:t>
            </a:r>
            <a:r>
              <a:rPr lang="zh-CN" altLang="en-US" dirty="0"/>
              <a:t>－</a:t>
            </a:r>
            <a:r>
              <a:rPr lang="en-US" altLang="zh-CN" dirty="0"/>
              <a:t>1) ×n</a:t>
            </a:r>
            <a:r>
              <a:rPr lang="zh-CN" altLang="en-US" dirty="0"/>
              <a:t>个全加器构成。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dirty="0"/>
              <a:t>为提高并行处理能力和速度，减少进位延迟时间，每行相加产生的进位移到下一行前一位的全加器处理。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dirty="0"/>
              <a:t>虚线部分是一个行波进位加法器，将最后一次进位加入分别累加。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81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823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回顾运算器基本组成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620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通用寄存器可以有多个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838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58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917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127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00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定点数可表示的范围有限，不能无限制地增加数据的长度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6116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尾数最高位是无效值会丧失精度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796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采用双符号位，当溢出时，可以挽救。更高的符号位是正确的符号位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623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0,011;1.0100000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7040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0,011;1.0100000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5096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9215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由之前译码引出本身定义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947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-128</a:t>
            </a:r>
            <a:r>
              <a:rPr lang="zh-CN" altLang="en-US" dirty="0"/>
              <a:t>和</a:t>
            </a:r>
            <a:r>
              <a:rPr lang="en-US" altLang="zh-CN" dirty="0"/>
              <a:t>-127</a:t>
            </a:r>
            <a:r>
              <a:rPr lang="zh-CN" altLang="en-US" dirty="0"/>
              <a:t>，即全</a:t>
            </a:r>
            <a:r>
              <a:rPr lang="en-US" altLang="zh-CN" dirty="0"/>
              <a:t>1</a:t>
            </a:r>
            <a:r>
              <a:rPr lang="zh-CN" altLang="en-US" dirty="0"/>
              <a:t>和全</a:t>
            </a:r>
            <a:r>
              <a:rPr lang="en-US" altLang="zh-CN" dirty="0"/>
              <a:t>0</a:t>
            </a:r>
            <a:r>
              <a:rPr lang="zh-CN" altLang="en-US" dirty="0"/>
              <a:t>有特殊用途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123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2460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3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可印刷字符：</a:t>
            </a:r>
            <a:r>
              <a:rPr lang="en-US" altLang="zh-CN" dirty="0"/>
              <a:t>32</a:t>
            </a:r>
            <a:r>
              <a:rPr lang="zh-CN" altLang="en-US" dirty="0"/>
              <a:t>～</a:t>
            </a:r>
            <a:r>
              <a:rPr lang="en-US" altLang="zh-CN" dirty="0"/>
              <a:t>126</a:t>
            </a:r>
            <a:r>
              <a:rPr lang="zh-CN" altLang="en-US" dirty="0"/>
              <a:t>，其余为控制、通信字符</a:t>
            </a:r>
            <a:endParaRPr lang="en-US" altLang="zh-CN" dirty="0"/>
          </a:p>
          <a:p>
            <a:r>
              <a:rPr lang="zh-CN" altLang="en-US" dirty="0"/>
              <a:t>数字：</a:t>
            </a:r>
            <a:r>
              <a:rPr lang="en-US" altLang="zh-CN" dirty="0"/>
              <a:t>48（0011 0000）</a:t>
            </a:r>
            <a:r>
              <a:rPr lang="zh-CN" altLang="en-US" dirty="0"/>
              <a:t>～</a:t>
            </a:r>
            <a:r>
              <a:rPr lang="en-US" altLang="zh-CN" dirty="0"/>
              <a:t>57（0011 1001）</a:t>
            </a:r>
          </a:p>
          <a:p>
            <a:r>
              <a:rPr lang="zh-CN" altLang="en-US" dirty="0"/>
              <a:t>大写字母</a:t>
            </a:r>
            <a:r>
              <a:rPr lang="en-US" altLang="zh-CN" dirty="0"/>
              <a:t>65</a:t>
            </a:r>
            <a:r>
              <a:rPr lang="zh-CN" altLang="en-US" dirty="0"/>
              <a:t>～</a:t>
            </a:r>
            <a:r>
              <a:rPr lang="en-US" altLang="zh-CN" dirty="0"/>
              <a:t>90</a:t>
            </a:r>
          </a:p>
          <a:p>
            <a:r>
              <a:rPr lang="zh-CN" altLang="en-US" dirty="0"/>
              <a:t>小写字母</a:t>
            </a:r>
            <a:r>
              <a:rPr lang="en-US" altLang="zh-CN" dirty="0"/>
              <a:t>97</a:t>
            </a:r>
            <a:r>
              <a:rPr lang="zh-CN" altLang="en-US" dirty="0"/>
              <a:t>～</a:t>
            </a:r>
            <a:r>
              <a:rPr lang="en-US" altLang="zh-CN" dirty="0"/>
              <a:t>122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9485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7013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0301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9274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419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思考为什么是小阶向大阶对齐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4036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-79/1024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7462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-79/1024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3086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759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814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假设每瓶水每个步骤耗时</a:t>
            </a:r>
            <a:r>
              <a:rPr lang="en-US" altLang="zh-CN" dirty="0"/>
              <a:t>10s</a:t>
            </a:r>
            <a:r>
              <a:rPr lang="zh-CN" altLang="en-US" dirty="0"/>
              <a:t>，则使用流水线完成</a:t>
            </a:r>
            <a:r>
              <a:rPr lang="en-US" altLang="zh-CN" dirty="0"/>
              <a:t>100</a:t>
            </a:r>
            <a:r>
              <a:rPr lang="zh-CN" altLang="en-US" dirty="0"/>
              <a:t>瓶的生产需要多久？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824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还有其他编码，如</a:t>
            </a:r>
            <a:r>
              <a:rPr lang="en-US" altLang="zh-CN" dirty="0"/>
              <a:t>UTF8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571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0151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361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3673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其余信号</a:t>
            </a:r>
            <a:r>
              <a:rPr lang="zh-CN" altLang="en-US" dirty="0"/>
              <a:t>是为了与其他芯片串联使用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6184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4574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通过简化逻辑表达式，可以简化电路，节省制造成本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715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异或门可用与、或、非组合实现</a:t>
            </a:r>
            <a:endParaRPr lang="en-US" altLang="zh-CN" dirty="0"/>
          </a:p>
          <a:p>
            <a:r>
              <a:rPr lang="zh-CN" altLang="en-US" dirty="0"/>
              <a:t>异或的天然逻辑</a:t>
            </a:r>
            <a:r>
              <a:rPr lang="en-US" altLang="zh-CN" dirty="0"/>
              <a:t>“</a:t>
            </a:r>
            <a:r>
              <a:rPr lang="zh-CN" altLang="en-US" dirty="0"/>
              <a:t>加法</a:t>
            </a:r>
            <a:r>
              <a:rPr lang="en-US" altLang="zh-CN" dirty="0"/>
              <a:t>”“</a:t>
            </a:r>
            <a:r>
              <a:rPr lang="zh-CN" altLang="en-US" dirty="0"/>
              <a:t>奇偶校验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9059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5713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7269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6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例子为大端模式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8730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串行加法器效率较低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8171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6188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9607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回顾串行进位加法器的问题，如何更快地产生进位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1741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801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234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4162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251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45381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92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例子为大端模式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0798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413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7358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17289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74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4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06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25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4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44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62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30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8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37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1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0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21BD3-0100-4324-A97A-59EED3E161D7}" type="datetimeFigureOut">
              <a:rPr lang="zh-CN" altLang="en-US" smtClean="0"/>
              <a:t>2023-03-09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8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3" Type="http://schemas.openxmlformats.org/officeDocument/2006/relationships/image" Target="../media/image711.png"/><Relationship Id="rId7" Type="http://schemas.openxmlformats.org/officeDocument/2006/relationships/image" Target="../media/image1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.png"/><Relationship Id="rId4" Type="http://schemas.openxmlformats.org/officeDocument/2006/relationships/image" Target="../media/image8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18" Type="http://schemas.openxmlformats.org/officeDocument/2006/relationships/image" Target="../media/image46.png"/><Relationship Id="rId3" Type="http://schemas.openxmlformats.org/officeDocument/2006/relationships/image" Target="../media/image311.png"/><Relationship Id="rId21" Type="http://schemas.openxmlformats.org/officeDocument/2006/relationships/image" Target="../media/image49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19" Type="http://schemas.openxmlformats.org/officeDocument/2006/relationships/image" Target="../media/image47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43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slide" Target="slide38.xml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slide" Target="slide53.xml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13" Type="http://schemas.openxmlformats.org/officeDocument/2006/relationships/image" Target="../media/image143.png"/><Relationship Id="rId3" Type="http://schemas.openxmlformats.org/officeDocument/2006/relationships/image" Target="../media/image1350.png"/><Relationship Id="rId7" Type="http://schemas.openxmlformats.org/officeDocument/2006/relationships/image" Target="../media/image1390.png"/><Relationship Id="rId12" Type="http://schemas.openxmlformats.org/officeDocument/2006/relationships/slide" Target="slide79.xml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11" Type="http://schemas.openxmlformats.org/officeDocument/2006/relationships/image" Target="../media/image143.png"/><Relationship Id="rId5" Type="http://schemas.openxmlformats.org/officeDocument/2006/relationships/image" Target="../media/image1370.png"/><Relationship Id="rId15" Type="http://schemas.openxmlformats.org/officeDocument/2006/relationships/slide" Target="slide81.xml"/><Relationship Id="rId10" Type="http://schemas.openxmlformats.org/officeDocument/2006/relationships/image" Target="../media/image1420.png"/><Relationship Id="rId4" Type="http://schemas.openxmlformats.org/officeDocument/2006/relationships/image" Target="../media/image1360.png"/><Relationship Id="rId9" Type="http://schemas.openxmlformats.org/officeDocument/2006/relationships/image" Target="../media/image1410.png"/><Relationship Id="rId14" Type="http://schemas.openxmlformats.org/officeDocument/2006/relationships/image" Target="../media/image1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26" Type="http://schemas.openxmlformats.org/officeDocument/2006/relationships/image" Target="../media/image169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5" Type="http://schemas.openxmlformats.org/officeDocument/2006/relationships/image" Target="../media/image168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29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167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28" Type="http://schemas.openxmlformats.org/officeDocument/2006/relationships/image" Target="../media/image171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Relationship Id="rId27" Type="http://schemas.openxmlformats.org/officeDocument/2006/relationships/image" Target="../media/image170.png"/><Relationship Id="rId30" Type="http://schemas.openxmlformats.org/officeDocument/2006/relationships/image" Target="../media/image1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7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89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8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0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9.png"/><Relationship Id="rId10" Type="http://schemas.openxmlformats.org/officeDocument/2006/relationships/image" Target="../media/image216.png"/><Relationship Id="rId4" Type="http://schemas.openxmlformats.org/officeDocument/2006/relationships/image" Target="../media/image208.png"/><Relationship Id="rId9" Type="http://schemas.openxmlformats.org/officeDocument/2006/relationships/image" Target="../media/image21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07.png"/><Relationship Id="rId18" Type="http://schemas.openxmlformats.org/officeDocument/2006/relationships/image" Target="../media/image231.png"/><Relationship Id="rId3" Type="http://schemas.openxmlformats.org/officeDocument/2006/relationships/image" Target="../media/image206.png"/><Relationship Id="rId21" Type="http://schemas.openxmlformats.org/officeDocument/2006/relationships/image" Target="../media/image234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10" Type="http://schemas.openxmlformats.org/officeDocument/2006/relationships/image" Target="../media/image223.png"/><Relationship Id="rId19" Type="http://schemas.openxmlformats.org/officeDocument/2006/relationships/image" Target="../media/image232.png"/><Relationship Id="rId4" Type="http://schemas.openxmlformats.org/officeDocument/2006/relationships/image" Target="../media/image200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26.png"/><Relationship Id="rId4" Type="http://schemas.openxmlformats.org/officeDocument/2006/relationships/image" Target="../media/image2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38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38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本节总览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939ECA-672A-4714-B2D7-69BEA52F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867711"/>
            <a:ext cx="92392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D474F9-7C92-4215-BC7C-32A549625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7" t="4443" r="8492"/>
          <a:stretch/>
        </p:blipFill>
        <p:spPr>
          <a:xfrm>
            <a:off x="1217670" y="162166"/>
            <a:ext cx="9756659" cy="65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979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本节回顾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A85500-54DB-453A-ACF6-F4E359E84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5" r="16020" b="17077"/>
          <a:stretch/>
        </p:blipFill>
        <p:spPr>
          <a:xfrm>
            <a:off x="1696453" y="980519"/>
            <a:ext cx="8542422" cy="40607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B182CF-EDDE-40DB-9839-3DF9B546E763}"/>
              </a:ext>
            </a:extLst>
          </p:cNvPr>
          <p:cNvSpPr txBox="1"/>
          <p:nvPr/>
        </p:nvSpPr>
        <p:spPr>
          <a:xfrm>
            <a:off x="551446" y="5474453"/>
            <a:ext cx="172051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串行加法器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F6B492-8D35-4C9E-A18A-4F36FBACC237}"/>
              </a:ext>
            </a:extLst>
          </p:cNvPr>
          <p:cNvSpPr txBox="1"/>
          <p:nvPr/>
        </p:nvSpPr>
        <p:spPr>
          <a:xfrm>
            <a:off x="2880894" y="5289787"/>
            <a:ext cx="172051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串行进位的并行加法器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EEBEA4-5349-46B1-8E5B-F07B2CD26567}"/>
              </a:ext>
            </a:extLst>
          </p:cNvPr>
          <p:cNvSpPr txBox="1"/>
          <p:nvPr/>
        </p:nvSpPr>
        <p:spPr>
          <a:xfrm>
            <a:off x="5210342" y="5289787"/>
            <a:ext cx="29437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组内并行、组间串行进位的加法器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9EDA9E-94CF-4DF9-A267-9F04D374495C}"/>
              </a:ext>
            </a:extLst>
          </p:cNvPr>
          <p:cNvSpPr txBox="1"/>
          <p:nvPr/>
        </p:nvSpPr>
        <p:spPr>
          <a:xfrm>
            <a:off x="8763000" y="5289787"/>
            <a:ext cx="29437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组内并行、组间并行进位的加法器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17C3F0C-B9CE-4842-9539-B1B92A03FA1D}"/>
              </a:ext>
            </a:extLst>
          </p:cNvPr>
          <p:cNvSpPr/>
          <p:nvPr/>
        </p:nvSpPr>
        <p:spPr>
          <a:xfrm>
            <a:off x="2288005" y="5574924"/>
            <a:ext cx="576846" cy="260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3822C02-DD96-470B-BCD8-B640178DBC8A}"/>
              </a:ext>
            </a:extLst>
          </p:cNvPr>
          <p:cNvSpPr/>
          <p:nvPr/>
        </p:nvSpPr>
        <p:spPr>
          <a:xfrm>
            <a:off x="4617453" y="5574924"/>
            <a:ext cx="576846" cy="260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CA239F0E-63F4-4F67-AB85-8569F6DDDA39}"/>
              </a:ext>
            </a:extLst>
          </p:cNvPr>
          <p:cNvSpPr/>
          <p:nvPr/>
        </p:nvSpPr>
        <p:spPr>
          <a:xfrm>
            <a:off x="8170113" y="5574924"/>
            <a:ext cx="576846" cy="260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629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127882" y="105133"/>
            <a:ext cx="5936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定点运算器的基本结构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单总线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0F439D-F80B-48D7-87BE-545C746E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6" y="974670"/>
            <a:ext cx="6670988" cy="5077214"/>
          </a:xfrm>
          <a:prstGeom prst="rect">
            <a:avLst/>
          </a:prstGeom>
        </p:spPr>
      </p:pic>
      <p:sp>
        <p:nvSpPr>
          <p:cNvPr id="124" name="文本框 123">
            <a:extLst>
              <a:ext uri="{FF2B5EF4-FFF2-40B4-BE49-F238E27FC236}">
                <a16:creationId xmlns:a16="http://schemas.microsoft.com/office/drawing/2014/main" id="{C773372E-2E31-41BC-B36B-A0DCD2B1D79C}"/>
              </a:ext>
            </a:extLst>
          </p:cNvPr>
          <p:cNvSpPr txBox="1"/>
          <p:nvPr/>
        </p:nvSpPr>
        <p:spPr>
          <a:xfrm>
            <a:off x="6858000" y="1818185"/>
            <a:ext cx="5137484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同一时间内，只能有一个操作数放在单总线上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传入两个操作数需要分时两次完成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操作速度慢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控制电路简单</a:t>
            </a:r>
          </a:p>
        </p:txBody>
      </p:sp>
    </p:spTree>
    <p:extLst>
      <p:ext uri="{BB962C8B-B14F-4D97-AF65-F5344CB8AC3E}">
        <p14:creationId xmlns:p14="http://schemas.microsoft.com/office/powerpoint/2010/main" val="309305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127882" y="105133"/>
            <a:ext cx="5936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定点运算器的基本结构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双总线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C773372E-2E31-41BC-B36B-A0DCD2B1D79C}"/>
              </a:ext>
            </a:extLst>
          </p:cNvPr>
          <p:cNvSpPr txBox="1"/>
          <p:nvPr/>
        </p:nvSpPr>
        <p:spPr>
          <a:xfrm>
            <a:off x="6689880" y="2094911"/>
            <a:ext cx="5450305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只需一次操作控制即可得到运算结果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数据传输灵活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3A253B-8A16-47C6-9049-48E067358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6" y="907441"/>
            <a:ext cx="6493364" cy="491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2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127882" y="105133"/>
            <a:ext cx="5936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定点运算器的基本结构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三总线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C773372E-2E31-41BC-B36B-A0DCD2B1D79C}"/>
              </a:ext>
            </a:extLst>
          </p:cNvPr>
          <p:cNvSpPr txBox="1"/>
          <p:nvPr/>
        </p:nvSpPr>
        <p:spPr>
          <a:xfrm>
            <a:off x="6793084" y="2094911"/>
            <a:ext cx="5347101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操作时间快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算术逻辑运算可以在一个控制步骤内完成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增加总线旁路器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5DCFBEA-FF0F-4B94-948B-D48A0A9C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12" y="1130511"/>
            <a:ext cx="6644372" cy="459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07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F133FE-515E-4429-8164-1087A5435053}"/>
              </a:ext>
            </a:extLst>
          </p:cNvPr>
          <p:cNvSpPr txBox="1"/>
          <p:nvPr/>
        </p:nvSpPr>
        <p:spPr>
          <a:xfrm>
            <a:off x="367877" y="867711"/>
            <a:ext cx="11456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：已知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‘A’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的码值为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，字符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‘H’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存放在某存储单元中，求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中存放的内容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EA01C0-DECE-4DA1-B0FE-C6E5888CBEC0}"/>
              </a:ext>
            </a:extLst>
          </p:cNvPr>
          <p:cNvSpPr txBox="1"/>
          <p:nvPr/>
        </p:nvSpPr>
        <p:spPr>
          <a:xfrm>
            <a:off x="964964" y="1402763"/>
            <a:ext cx="10262072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是第一个字母，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是第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个字母，则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的码值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=65+(8-1)=72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72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对应的二进制为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100 1000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，故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中存放的内容为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0100 1000</a:t>
            </a:r>
            <a:endParaRPr lang="zh-CN" altLang="en-US" sz="2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4940FC-C491-4F8E-BCEA-F2872A8D277F}"/>
              </a:ext>
            </a:extLst>
          </p:cNvPr>
          <p:cNvSpPr txBox="1"/>
          <p:nvPr/>
        </p:nvSpPr>
        <p:spPr>
          <a:xfrm>
            <a:off x="964964" y="2450935"/>
            <a:ext cx="10262072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的码值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写成二进制为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0100 0001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是第一个字母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H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是第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个字母，故对应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0100 1000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中存放的内容为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0100 1000</a:t>
            </a:r>
            <a:endParaRPr lang="zh-CN" altLang="en-US" sz="2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B544CC8-3B20-404D-A42D-CD7FD2DE9C4F}"/>
              </a:ext>
            </a:extLst>
          </p:cNvPr>
          <p:cNvSpPr txBox="1"/>
          <p:nvPr/>
        </p:nvSpPr>
        <p:spPr>
          <a:xfrm>
            <a:off x="367878" y="3882980"/>
            <a:ext cx="11456245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：已知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‘h’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的码值为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104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，字符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‘a’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存放在存储单元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中，字符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‘z’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存放在存储单元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中，求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中存放的内容。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6DD089-5636-44BF-9003-5A63669C3DE4}"/>
              </a:ext>
            </a:extLst>
          </p:cNvPr>
          <p:cNvSpPr txBox="1"/>
          <p:nvPr/>
        </p:nvSpPr>
        <p:spPr>
          <a:xfrm>
            <a:off x="964964" y="4966979"/>
            <a:ext cx="10262072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104-(8-1)=97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中的内容为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0110 0001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DE7579F-A2B5-4029-B734-32CDEA311135}"/>
              </a:ext>
            </a:extLst>
          </p:cNvPr>
          <p:cNvSpPr txBox="1"/>
          <p:nvPr/>
        </p:nvSpPr>
        <p:spPr>
          <a:xfrm>
            <a:off x="964964" y="5543148"/>
            <a:ext cx="10262072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z: 104+(26-8)=122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中的内容为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0111 1010</a:t>
            </a:r>
          </a:p>
        </p:txBody>
      </p:sp>
    </p:spTree>
    <p:extLst>
      <p:ext uri="{BB962C8B-B14F-4D97-AF65-F5344CB8AC3E}">
        <p14:creationId xmlns:p14="http://schemas.microsoft.com/office/powerpoint/2010/main" val="174071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汉字的表示和编码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F133FE-515E-4429-8164-1087A5435053}"/>
              </a:ext>
            </a:extLst>
          </p:cNvPr>
          <p:cNvSpPr txBox="1"/>
          <p:nvPr/>
        </p:nvSpPr>
        <p:spPr>
          <a:xfrm>
            <a:off x="1596622" y="893660"/>
            <a:ext cx="5147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 2312-80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：汉字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各种符号共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7445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14C869-B2C5-4FE3-978D-2FFC25C02C0F}"/>
              </a:ext>
            </a:extLst>
          </p:cNvPr>
          <p:cNvSpPr txBox="1"/>
          <p:nvPr/>
        </p:nvSpPr>
        <p:spPr>
          <a:xfrm>
            <a:off x="2035775" y="1604512"/>
            <a:ext cx="435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区位码：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94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个区，每区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94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E80DB6-2735-4EF2-963A-70F5C0233268}"/>
              </a:ext>
            </a:extLst>
          </p:cNvPr>
          <p:cNvSpPr txBox="1"/>
          <p:nvPr/>
        </p:nvSpPr>
        <p:spPr>
          <a:xfrm>
            <a:off x="2035775" y="2004622"/>
            <a:ext cx="3883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啊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        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16      01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F07840-37A7-4D4B-8D19-6DE651DFFE8A}"/>
              </a:ext>
            </a:extLst>
          </p:cNvPr>
          <p:cNvSpPr txBox="1"/>
          <p:nvPr/>
        </p:nvSpPr>
        <p:spPr>
          <a:xfrm>
            <a:off x="2028540" y="2759434"/>
            <a:ext cx="3883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10H    01H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C6D73254-3BC3-4820-A073-563D907EE50D}"/>
              </a:ext>
            </a:extLst>
          </p:cNvPr>
          <p:cNvSpPr/>
          <p:nvPr/>
        </p:nvSpPr>
        <p:spPr>
          <a:xfrm>
            <a:off x="255889" y="1431588"/>
            <a:ext cx="1547277" cy="745958"/>
          </a:xfrm>
          <a:prstGeom prst="wedgeRoundRectCallout">
            <a:avLst>
              <a:gd name="adj1" fmla="val 68450"/>
              <a:gd name="adj2" fmla="val 34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直观、方便人类理解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925F87-6967-4813-AAAA-60AB1A3C1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20" y="1081147"/>
            <a:ext cx="3842112" cy="52325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A6FDE29-3577-4EAB-9650-A1F81617DDC4}"/>
              </a:ext>
            </a:extLst>
          </p:cNvPr>
          <p:cNvSpPr txBox="1"/>
          <p:nvPr/>
        </p:nvSpPr>
        <p:spPr>
          <a:xfrm>
            <a:off x="2023744" y="3649882"/>
            <a:ext cx="3883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国标码：   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30H    21H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3DB2A3-0DEF-4BBE-9E55-3A1F44E58CE7}"/>
              </a:ext>
            </a:extLst>
          </p:cNvPr>
          <p:cNvSpPr txBox="1"/>
          <p:nvPr/>
        </p:nvSpPr>
        <p:spPr>
          <a:xfrm>
            <a:off x="3038545" y="3168885"/>
            <a:ext cx="909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+20H</a:t>
            </a:r>
            <a:endParaRPr lang="zh-CN" altLang="en-US" sz="2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85FC1E-1742-48C1-8843-EF2E7427F981}"/>
              </a:ext>
            </a:extLst>
          </p:cNvPr>
          <p:cNvSpPr txBox="1"/>
          <p:nvPr/>
        </p:nvSpPr>
        <p:spPr>
          <a:xfrm>
            <a:off x="4709819" y="3168885"/>
            <a:ext cx="909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+20H</a:t>
            </a:r>
            <a:endParaRPr lang="zh-CN" altLang="en-US" sz="2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0997D39-6922-487C-96F9-0D71AB618187}"/>
              </a:ext>
            </a:extLst>
          </p:cNvPr>
          <p:cNvSpPr txBox="1"/>
          <p:nvPr/>
        </p:nvSpPr>
        <p:spPr>
          <a:xfrm>
            <a:off x="2035775" y="4523866"/>
            <a:ext cx="3883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汉字内码：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B0H    A1H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005C43D-9505-4F57-A83C-5E58032CE353}"/>
              </a:ext>
            </a:extLst>
          </p:cNvPr>
          <p:cNvSpPr txBox="1"/>
          <p:nvPr/>
        </p:nvSpPr>
        <p:spPr>
          <a:xfrm>
            <a:off x="3075120" y="4123062"/>
            <a:ext cx="909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+80H</a:t>
            </a:r>
            <a:endParaRPr lang="zh-CN" altLang="en-US" sz="2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3E14F6-93F9-49EF-86E6-D0FA59A2728B}"/>
              </a:ext>
            </a:extLst>
          </p:cNvPr>
          <p:cNvSpPr txBox="1"/>
          <p:nvPr/>
        </p:nvSpPr>
        <p:spPr>
          <a:xfrm>
            <a:off x="4799914" y="4109728"/>
            <a:ext cx="909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+80H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679EDE-7E6E-476F-A875-DB9512A2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000" y="5274065"/>
            <a:ext cx="1581126" cy="133182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2A04032-8B52-4874-AF06-2B7BE0769237}"/>
              </a:ext>
            </a:extLst>
          </p:cNvPr>
          <p:cNvCxnSpPr/>
          <p:nvPr/>
        </p:nvCxnSpPr>
        <p:spPr>
          <a:xfrm>
            <a:off x="4078706" y="1264567"/>
            <a:ext cx="0" cy="36000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E5A87D2-F871-4852-BAD6-80DB28EBCA82}"/>
              </a:ext>
            </a:extLst>
          </p:cNvPr>
          <p:cNvCxnSpPr>
            <a:cxnSpLocks/>
          </p:cNvCxnSpPr>
          <p:nvPr/>
        </p:nvCxnSpPr>
        <p:spPr>
          <a:xfrm>
            <a:off x="3956787" y="2390478"/>
            <a:ext cx="0" cy="36000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4339E74-4BDC-4B35-ACC7-0ED219A2EE01}"/>
              </a:ext>
            </a:extLst>
          </p:cNvPr>
          <p:cNvCxnSpPr>
            <a:cxnSpLocks/>
          </p:cNvCxnSpPr>
          <p:nvPr/>
        </p:nvCxnSpPr>
        <p:spPr>
          <a:xfrm>
            <a:off x="4662641" y="2390478"/>
            <a:ext cx="0" cy="36000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8AE3DB1-5210-49E3-8387-CFFE5CB68766}"/>
              </a:ext>
            </a:extLst>
          </p:cNvPr>
          <p:cNvCxnSpPr>
            <a:cxnSpLocks/>
          </p:cNvCxnSpPr>
          <p:nvPr/>
        </p:nvCxnSpPr>
        <p:spPr>
          <a:xfrm>
            <a:off x="3980851" y="3214792"/>
            <a:ext cx="0" cy="36000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263FD81-8484-4EC4-A974-A7542D94B829}"/>
              </a:ext>
            </a:extLst>
          </p:cNvPr>
          <p:cNvCxnSpPr>
            <a:cxnSpLocks/>
          </p:cNvCxnSpPr>
          <p:nvPr/>
        </p:nvCxnSpPr>
        <p:spPr>
          <a:xfrm>
            <a:off x="4686705" y="3214792"/>
            <a:ext cx="0" cy="36000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4C02807-5C08-4F81-B2A7-5163F5155C43}"/>
              </a:ext>
            </a:extLst>
          </p:cNvPr>
          <p:cNvCxnSpPr>
            <a:cxnSpLocks/>
          </p:cNvCxnSpPr>
          <p:nvPr/>
        </p:nvCxnSpPr>
        <p:spPr>
          <a:xfrm>
            <a:off x="4040547" y="4143501"/>
            <a:ext cx="0" cy="36000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70A0E87-62A1-49E9-BAF4-3C7EA3C14FDB}"/>
              </a:ext>
            </a:extLst>
          </p:cNvPr>
          <p:cNvCxnSpPr>
            <a:cxnSpLocks/>
          </p:cNvCxnSpPr>
          <p:nvPr/>
        </p:nvCxnSpPr>
        <p:spPr>
          <a:xfrm>
            <a:off x="4746401" y="4143501"/>
            <a:ext cx="0" cy="36000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对话气泡: 圆角矩形 44">
            <a:extLst>
              <a:ext uri="{FF2B5EF4-FFF2-40B4-BE49-F238E27FC236}">
                <a16:creationId xmlns:a16="http://schemas.microsoft.com/office/drawing/2014/main" id="{D942D076-A9A2-45ED-9679-EA01F389F68E}"/>
              </a:ext>
            </a:extLst>
          </p:cNvPr>
          <p:cNvSpPr/>
          <p:nvPr/>
        </p:nvSpPr>
        <p:spPr>
          <a:xfrm>
            <a:off x="255889" y="2461672"/>
            <a:ext cx="1984599" cy="993659"/>
          </a:xfrm>
          <a:prstGeom prst="wedgeRoundRectCallout">
            <a:avLst>
              <a:gd name="adj1" fmla="val 91399"/>
              <a:gd name="adj2" fmla="val 393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防止信息交换时与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字符冲突</a:t>
            </a:r>
          </a:p>
        </p:txBody>
      </p:sp>
      <p:sp>
        <p:nvSpPr>
          <p:cNvPr id="46" name="对话气泡: 圆角矩形 45">
            <a:extLst>
              <a:ext uri="{FF2B5EF4-FFF2-40B4-BE49-F238E27FC236}">
                <a16:creationId xmlns:a16="http://schemas.microsoft.com/office/drawing/2014/main" id="{00DA25CD-C0D2-4A48-8F48-8470CC02262A}"/>
              </a:ext>
            </a:extLst>
          </p:cNvPr>
          <p:cNvSpPr/>
          <p:nvPr/>
        </p:nvSpPr>
        <p:spPr>
          <a:xfrm>
            <a:off x="54630" y="3810033"/>
            <a:ext cx="1984599" cy="865130"/>
          </a:xfrm>
          <a:prstGeom prst="wedgeRoundRectCallout">
            <a:avLst>
              <a:gd name="adj1" fmla="val 103184"/>
              <a:gd name="adj2" fmla="val 138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保证高位为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码区分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8A05976-B2ED-45DB-9A3F-4167F28A2FEA}"/>
              </a:ext>
            </a:extLst>
          </p:cNvPr>
          <p:cNvCxnSpPr/>
          <p:nvPr/>
        </p:nvCxnSpPr>
        <p:spPr>
          <a:xfrm>
            <a:off x="4323289" y="4923976"/>
            <a:ext cx="0" cy="36000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B0685CA0-8930-4CEC-B31B-BA655C76D717}"/>
              </a:ext>
            </a:extLst>
          </p:cNvPr>
          <p:cNvSpPr txBox="1"/>
          <p:nvPr/>
        </p:nvSpPr>
        <p:spPr>
          <a:xfrm>
            <a:off x="314883" y="5518857"/>
            <a:ext cx="2485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输入：输入编码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输出：汉字字形码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EB7DB46-F549-40A8-9A6F-A22BCC53A3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1" t="44341" r="32948" b="702"/>
          <a:stretch/>
        </p:blipFill>
        <p:spPr>
          <a:xfrm>
            <a:off x="5891848" y="3778531"/>
            <a:ext cx="6119450" cy="28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  <p:bldP spid="11" grpId="0"/>
      <p:bldP spid="12" grpId="0"/>
      <p:bldP spid="13" grpId="0" animBg="1"/>
      <p:bldP spid="16" grpId="0"/>
      <p:bldP spid="26" grpId="0"/>
      <p:bldP spid="28" grpId="0"/>
      <p:bldP spid="33" grpId="0"/>
      <p:bldP spid="36" grpId="0"/>
      <p:bldP spid="37" grpId="0"/>
      <p:bldP spid="45" grpId="0" animBg="1"/>
      <p:bldP spid="46" grpId="0" animBg="1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57B3287-8D4C-427B-99BB-ABBBA8EF3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407884"/>
              </p:ext>
            </p:extLst>
          </p:nvPr>
        </p:nvGraphicFramePr>
        <p:xfrm>
          <a:off x="2032000" y="1294636"/>
          <a:ext cx="8128000" cy="853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5669681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5721695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4012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923074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89532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925063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705522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543944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264344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88556194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79172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023023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180308A-6CA3-4759-A3E9-206CF05F72A9}"/>
              </a:ext>
            </a:extLst>
          </p:cNvPr>
          <p:cNvSpPr txBox="1"/>
          <p:nvPr/>
        </p:nvSpPr>
        <p:spPr>
          <a:xfrm>
            <a:off x="1528177" y="871292"/>
            <a:ext cx="10930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低地址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5C219D-AEB1-4B06-9D3E-3C0735B84F87}"/>
              </a:ext>
            </a:extLst>
          </p:cNvPr>
          <p:cNvSpPr txBox="1"/>
          <p:nvPr/>
        </p:nvSpPr>
        <p:spPr>
          <a:xfrm>
            <a:off x="9570773" y="867711"/>
            <a:ext cx="10930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高地址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07F01C-8992-4E47-AC0F-A1BE4089BB05}"/>
              </a:ext>
            </a:extLst>
          </p:cNvPr>
          <p:cNvSpPr txBox="1"/>
          <p:nvPr/>
        </p:nvSpPr>
        <p:spPr>
          <a:xfrm>
            <a:off x="10159999" y="1321246"/>
            <a:ext cx="1007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306916-4AF3-4EF1-8F9C-AD8E166B11FA}"/>
              </a:ext>
            </a:extLst>
          </p:cNvPr>
          <p:cNvSpPr txBox="1"/>
          <p:nvPr/>
        </p:nvSpPr>
        <p:spPr>
          <a:xfrm>
            <a:off x="2136029" y="2848416"/>
            <a:ext cx="84051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某计算机按字节编址，从地址为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的单元开始，存储字符串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244934-0C6E-435C-BF98-13E3281AE2E8}"/>
              </a:ext>
            </a:extLst>
          </p:cNvPr>
          <p:cNvSpPr txBox="1"/>
          <p:nvPr/>
        </p:nvSpPr>
        <p:spPr>
          <a:xfrm>
            <a:off x="3628870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61H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ECF187F-0275-42D3-8D8B-3007350AFD27}"/>
              </a:ext>
            </a:extLst>
          </p:cNvPr>
          <p:cNvSpPr txBox="1"/>
          <p:nvPr/>
        </p:nvSpPr>
        <p:spPr>
          <a:xfrm>
            <a:off x="4439059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62H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696905-2E87-4621-930F-50B6C559FAF2}"/>
              </a:ext>
            </a:extLst>
          </p:cNvPr>
          <p:cNvSpPr txBox="1"/>
          <p:nvPr/>
        </p:nvSpPr>
        <p:spPr>
          <a:xfrm>
            <a:off x="5249248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63H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DD1CCF0-79CD-4856-BC4E-2E007D784A74}"/>
              </a:ext>
            </a:extLst>
          </p:cNvPr>
          <p:cNvSpPr txBox="1"/>
          <p:nvPr/>
        </p:nvSpPr>
        <p:spPr>
          <a:xfrm>
            <a:off x="6059437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对话气泡: 圆角矩形 32">
            <a:extLst>
              <a:ext uri="{FF2B5EF4-FFF2-40B4-BE49-F238E27FC236}">
                <a16:creationId xmlns:a16="http://schemas.microsoft.com/office/drawing/2014/main" id="{E729D168-CC10-4C2C-8AAB-301645A5C6BC}"/>
              </a:ext>
            </a:extLst>
          </p:cNvPr>
          <p:cNvSpPr/>
          <p:nvPr/>
        </p:nvSpPr>
        <p:spPr>
          <a:xfrm>
            <a:off x="3220690" y="3549058"/>
            <a:ext cx="1547277" cy="745958"/>
          </a:xfrm>
          <a:prstGeom prst="wedgeRoundRectCallout">
            <a:avLst>
              <a:gd name="adj1" fmla="val 3816"/>
              <a:gd name="adj2" fmla="val -931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每个地址对应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1B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F5DDF7D-9A90-4117-B332-D60BC192D5B7}"/>
              </a:ext>
            </a:extLst>
          </p:cNvPr>
          <p:cNvSpPr txBox="1"/>
          <p:nvPr/>
        </p:nvSpPr>
        <p:spPr>
          <a:xfrm>
            <a:off x="6153016" y="3549058"/>
            <a:ext cx="288125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各字符的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endParaRPr lang="en-US" altLang="zh-CN" sz="2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 0110 0001 = 61H</a:t>
            </a:r>
          </a:p>
          <a:p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 0100 0010 = 62H</a:t>
            </a:r>
          </a:p>
          <a:p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 0110 0011 = 63H</a:t>
            </a:r>
            <a:endParaRPr lang="zh-CN" altLang="en-US" sz="2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AC07289-6785-4D3D-A01F-8669B7FDEA60}"/>
              </a:ext>
            </a:extLst>
          </p:cNvPr>
          <p:cNvSpPr txBox="1"/>
          <p:nvPr/>
        </p:nvSpPr>
        <p:spPr>
          <a:xfrm>
            <a:off x="6153016" y="5336699"/>
            <a:ext cx="30275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\0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0000 0000 = 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对话气泡: 圆角矩形 35">
            <a:extLst>
              <a:ext uri="{FF2B5EF4-FFF2-40B4-BE49-F238E27FC236}">
                <a16:creationId xmlns:a16="http://schemas.microsoft.com/office/drawing/2014/main" id="{7AD76803-B4F4-456B-B72F-14561309D944}"/>
              </a:ext>
            </a:extLst>
          </p:cNvPr>
          <p:cNvSpPr/>
          <p:nvPr/>
        </p:nvSpPr>
        <p:spPr>
          <a:xfrm>
            <a:off x="9179756" y="4622629"/>
            <a:ext cx="2817172" cy="745958"/>
          </a:xfrm>
          <a:prstGeom prst="wedgeRoundRectCallout">
            <a:avLst>
              <a:gd name="adj1" fmla="val -62949"/>
              <a:gd name="adj2" fmla="val 486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很多语言中，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’\0’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作为字符串结尾标志</a:t>
            </a:r>
          </a:p>
        </p:txBody>
      </p:sp>
    </p:spTree>
    <p:extLst>
      <p:ext uri="{BB962C8B-B14F-4D97-AF65-F5344CB8AC3E}">
        <p14:creationId xmlns:p14="http://schemas.microsoft.com/office/powerpoint/2010/main" val="125517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3" grpId="0" animBg="1"/>
      <p:bldP spid="34" grpId="0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57B3287-8D4C-427B-99BB-ABBBA8EF3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310930"/>
              </p:ext>
            </p:extLst>
          </p:nvPr>
        </p:nvGraphicFramePr>
        <p:xfrm>
          <a:off x="2032000" y="1294636"/>
          <a:ext cx="8128000" cy="853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5669681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5721695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4012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923074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89532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925063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705522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543944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264344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88556194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pPr algn="ctr"/>
                      <a:endParaRPr lang="zh-CN" altLang="en-US" sz="2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79172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023023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180308A-6CA3-4759-A3E9-206CF05F72A9}"/>
              </a:ext>
            </a:extLst>
          </p:cNvPr>
          <p:cNvSpPr txBox="1"/>
          <p:nvPr/>
        </p:nvSpPr>
        <p:spPr>
          <a:xfrm>
            <a:off x="1528177" y="871292"/>
            <a:ext cx="10930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低地址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5C219D-AEB1-4B06-9D3E-3C0735B84F87}"/>
              </a:ext>
            </a:extLst>
          </p:cNvPr>
          <p:cNvSpPr txBox="1"/>
          <p:nvPr/>
        </p:nvSpPr>
        <p:spPr>
          <a:xfrm>
            <a:off x="9656177" y="867711"/>
            <a:ext cx="10930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高地址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07F01C-8992-4E47-AC0F-A1BE4089BB05}"/>
              </a:ext>
            </a:extLst>
          </p:cNvPr>
          <p:cNvSpPr txBox="1"/>
          <p:nvPr/>
        </p:nvSpPr>
        <p:spPr>
          <a:xfrm>
            <a:off x="10159999" y="1321246"/>
            <a:ext cx="1007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306916-4AF3-4EF1-8F9C-AD8E166B11FA}"/>
              </a:ext>
            </a:extLst>
          </p:cNvPr>
          <p:cNvSpPr txBox="1"/>
          <p:nvPr/>
        </p:nvSpPr>
        <p:spPr>
          <a:xfrm>
            <a:off x="2031999" y="2895527"/>
            <a:ext cx="85677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某计算机按字节编址，从地址为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的单元开始，存储字符串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啊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244934-0C6E-435C-BF98-13E3281AE2E8}"/>
              </a:ext>
            </a:extLst>
          </p:cNvPr>
          <p:cNvSpPr txBox="1"/>
          <p:nvPr/>
        </p:nvSpPr>
        <p:spPr>
          <a:xfrm>
            <a:off x="3628870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61H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ECF187F-0275-42D3-8D8B-3007350AFD27}"/>
              </a:ext>
            </a:extLst>
          </p:cNvPr>
          <p:cNvSpPr txBox="1"/>
          <p:nvPr/>
        </p:nvSpPr>
        <p:spPr>
          <a:xfrm>
            <a:off x="4439059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62H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696905-2E87-4621-930F-50B6C559FAF2}"/>
              </a:ext>
            </a:extLst>
          </p:cNvPr>
          <p:cNvSpPr txBox="1"/>
          <p:nvPr/>
        </p:nvSpPr>
        <p:spPr>
          <a:xfrm>
            <a:off x="5249248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63H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DD1CCF0-79CD-4856-BC4E-2E007D784A74}"/>
              </a:ext>
            </a:extLst>
          </p:cNvPr>
          <p:cNvSpPr txBox="1"/>
          <p:nvPr/>
        </p:nvSpPr>
        <p:spPr>
          <a:xfrm>
            <a:off x="6059437" y="1305857"/>
            <a:ext cx="8101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B0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5FFC856-3C69-4A9E-8EB4-1E2C2FCA1535}"/>
              </a:ext>
            </a:extLst>
          </p:cNvPr>
          <p:cNvSpPr txBox="1"/>
          <p:nvPr/>
        </p:nvSpPr>
        <p:spPr>
          <a:xfrm>
            <a:off x="6869626" y="1305857"/>
            <a:ext cx="8101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226427-F743-4813-9A71-D5A3900319C3}"/>
              </a:ext>
            </a:extLst>
          </p:cNvPr>
          <p:cNvSpPr txBox="1"/>
          <p:nvPr/>
        </p:nvSpPr>
        <p:spPr>
          <a:xfrm>
            <a:off x="7679813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F5DDF7D-9A90-4117-B332-D60BC192D5B7}"/>
              </a:ext>
            </a:extLst>
          </p:cNvPr>
          <p:cNvSpPr txBox="1"/>
          <p:nvPr/>
        </p:nvSpPr>
        <p:spPr>
          <a:xfrm>
            <a:off x="2074701" y="3429000"/>
            <a:ext cx="2971598" cy="307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各字符的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endParaRPr lang="en-US" altLang="zh-CN" sz="2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 0110 0001 = 61H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 0100 0010 = 62H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 0110 0011 = 63H</a:t>
            </a: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啊：机内码</a:t>
            </a: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B0 A1H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2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\0: 0000 0000 = 00H</a:t>
            </a:r>
            <a:endParaRPr lang="en-US" altLang="zh-CN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88774D-1F4C-4310-9352-BEA59AFAD954}"/>
              </a:ext>
            </a:extLst>
          </p:cNvPr>
          <p:cNvSpPr txBox="1"/>
          <p:nvPr/>
        </p:nvSpPr>
        <p:spPr>
          <a:xfrm>
            <a:off x="5980167" y="3753134"/>
            <a:ext cx="4568342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在计算机中，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多字节数据都被存放在连续的字节序列中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。根据数据中各字节的排列顺序不同，可能有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大端模式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小端模式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01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1" grpId="0"/>
      <p:bldP spid="32" grpId="0"/>
      <p:bldP spid="3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57B3287-8D4C-427B-99BB-ABBBA8EF35E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294636"/>
          <a:ext cx="8128000" cy="853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5669681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5721695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4012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923074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89532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925063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705522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543944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264344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88556194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pPr algn="ctr"/>
                      <a:endParaRPr lang="zh-CN" altLang="en-US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379172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0</a:t>
                      </a:r>
                      <a:endParaRPr lang="zh-CN" alt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</a:t>
                      </a:r>
                      <a:endParaRPr lang="zh-CN" alt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2</a:t>
                      </a:r>
                      <a:endParaRPr lang="zh-CN" alt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3</a:t>
                      </a:r>
                      <a:endParaRPr lang="zh-CN" alt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4</a:t>
                      </a:r>
                      <a:endParaRPr lang="zh-CN" alt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5</a:t>
                      </a:r>
                      <a:endParaRPr lang="zh-CN" alt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</a:t>
                      </a:r>
                      <a:endParaRPr lang="zh-CN" alt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</a:t>
                      </a:r>
                      <a:endParaRPr lang="zh-CN" alt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8</a:t>
                      </a:r>
                      <a:endParaRPr lang="zh-CN" alt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9</a:t>
                      </a:r>
                      <a:endParaRPr lang="zh-CN" altLang="en-US" sz="2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023023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180308A-6CA3-4759-A3E9-206CF05F72A9}"/>
              </a:ext>
            </a:extLst>
          </p:cNvPr>
          <p:cNvSpPr txBox="1"/>
          <p:nvPr/>
        </p:nvSpPr>
        <p:spPr>
          <a:xfrm>
            <a:off x="1528177" y="871292"/>
            <a:ext cx="1007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低地址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5C219D-AEB1-4B06-9D3E-3C0735B84F87}"/>
              </a:ext>
            </a:extLst>
          </p:cNvPr>
          <p:cNvSpPr txBox="1"/>
          <p:nvPr/>
        </p:nvSpPr>
        <p:spPr>
          <a:xfrm>
            <a:off x="9656177" y="867711"/>
            <a:ext cx="1007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高地址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07F01C-8992-4E47-AC0F-A1BE4089BB05}"/>
              </a:ext>
            </a:extLst>
          </p:cNvPr>
          <p:cNvSpPr txBox="1"/>
          <p:nvPr/>
        </p:nvSpPr>
        <p:spPr>
          <a:xfrm>
            <a:off x="10159999" y="1321246"/>
            <a:ext cx="1007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306916-4AF3-4EF1-8F9C-AD8E166B11FA}"/>
              </a:ext>
            </a:extLst>
          </p:cNvPr>
          <p:cNvSpPr txBox="1"/>
          <p:nvPr/>
        </p:nvSpPr>
        <p:spPr>
          <a:xfrm>
            <a:off x="2031999" y="2895527"/>
            <a:ext cx="82472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/>
              <a:t>某计算机按字节编址，从地址为</a:t>
            </a:r>
            <a:r>
              <a:rPr lang="en-US" altLang="zh-CN" sz="2200" dirty="0"/>
              <a:t>2</a:t>
            </a:r>
            <a:r>
              <a:rPr lang="zh-CN" altLang="en-US" sz="2200" dirty="0"/>
              <a:t>的单元开始，存储字符串</a:t>
            </a:r>
            <a:r>
              <a:rPr lang="en-US" altLang="zh-CN" sz="2200" dirty="0"/>
              <a:t>“</a:t>
            </a:r>
            <a:r>
              <a:rPr lang="en-US" altLang="zh-CN" sz="2200" dirty="0" err="1"/>
              <a:t>abc</a:t>
            </a:r>
            <a:r>
              <a:rPr lang="zh-CN" altLang="en-US" sz="2200" dirty="0"/>
              <a:t>啊</a:t>
            </a:r>
            <a:r>
              <a:rPr lang="en-US" altLang="zh-CN" sz="2200" dirty="0"/>
              <a:t>”</a:t>
            </a:r>
            <a:endParaRPr lang="zh-CN" altLang="en-US" sz="2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244934-0C6E-435C-BF98-13E3281AE2E8}"/>
              </a:ext>
            </a:extLst>
          </p:cNvPr>
          <p:cNvSpPr txBox="1"/>
          <p:nvPr/>
        </p:nvSpPr>
        <p:spPr>
          <a:xfrm>
            <a:off x="3628870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61H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ECF187F-0275-42D3-8D8B-3007350AFD27}"/>
              </a:ext>
            </a:extLst>
          </p:cNvPr>
          <p:cNvSpPr txBox="1"/>
          <p:nvPr/>
        </p:nvSpPr>
        <p:spPr>
          <a:xfrm>
            <a:off x="4439059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62H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696905-2E87-4621-930F-50B6C559FAF2}"/>
              </a:ext>
            </a:extLst>
          </p:cNvPr>
          <p:cNvSpPr txBox="1"/>
          <p:nvPr/>
        </p:nvSpPr>
        <p:spPr>
          <a:xfrm>
            <a:off x="5249248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63H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DD1CCF0-79CD-4856-BC4E-2E007D784A74}"/>
              </a:ext>
            </a:extLst>
          </p:cNvPr>
          <p:cNvSpPr txBox="1"/>
          <p:nvPr/>
        </p:nvSpPr>
        <p:spPr>
          <a:xfrm>
            <a:off x="6059437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noProof="0" dirty="0">
                <a:solidFill>
                  <a:srgbClr val="FF0000"/>
                </a:solidFill>
                <a:latin typeface="Calibri" panose="020F0502020204030204"/>
                <a:ea typeface="等线" panose="02010600030101010101" pitchFamily="2" charset="-122"/>
              </a:rPr>
              <a:t>B0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5FFC856-3C69-4A9E-8EB4-1E2C2FCA1535}"/>
              </a:ext>
            </a:extLst>
          </p:cNvPr>
          <p:cNvSpPr txBox="1"/>
          <p:nvPr/>
        </p:nvSpPr>
        <p:spPr>
          <a:xfrm>
            <a:off x="6869626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FF0000"/>
                </a:solidFill>
                <a:latin typeface="Calibri" panose="020F0502020204030204"/>
                <a:ea typeface="等线" panose="02010600030101010101" pitchFamily="2" charset="-122"/>
              </a:rPr>
              <a:t>A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226427-F743-4813-9A71-D5A3900319C3}"/>
              </a:ext>
            </a:extLst>
          </p:cNvPr>
          <p:cNvSpPr txBox="1"/>
          <p:nvPr/>
        </p:nvSpPr>
        <p:spPr>
          <a:xfrm>
            <a:off x="7679813" y="1305857"/>
            <a:ext cx="730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00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F5DDF7D-9A90-4117-B332-D60BC192D5B7}"/>
              </a:ext>
            </a:extLst>
          </p:cNvPr>
          <p:cNvSpPr txBox="1"/>
          <p:nvPr/>
        </p:nvSpPr>
        <p:spPr>
          <a:xfrm>
            <a:off x="2031999" y="3753134"/>
            <a:ext cx="255784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70C0"/>
                </a:solidFill>
              </a:rPr>
              <a:t>各字符的</a:t>
            </a:r>
            <a:r>
              <a:rPr lang="en-US" altLang="zh-CN" sz="2200" dirty="0">
                <a:solidFill>
                  <a:srgbClr val="0070C0"/>
                </a:solidFill>
              </a:rPr>
              <a:t>ASCII</a:t>
            </a:r>
            <a:r>
              <a:rPr lang="zh-CN" altLang="en-US" sz="2200" dirty="0">
                <a:solidFill>
                  <a:srgbClr val="0070C0"/>
                </a:solidFill>
              </a:rPr>
              <a:t>编码</a:t>
            </a:r>
            <a:endParaRPr lang="en-US" altLang="zh-CN" sz="2200" dirty="0">
              <a:solidFill>
                <a:srgbClr val="0070C0"/>
              </a:solidFill>
            </a:endParaRPr>
          </a:p>
          <a:p>
            <a:r>
              <a:rPr lang="en-US" altLang="zh-CN" sz="2200" dirty="0">
                <a:solidFill>
                  <a:srgbClr val="0070C0"/>
                </a:solidFill>
              </a:rPr>
              <a:t>a: 0110 0001 = 61H</a:t>
            </a:r>
          </a:p>
          <a:p>
            <a:r>
              <a:rPr lang="en-US" altLang="zh-CN" sz="2200" dirty="0">
                <a:solidFill>
                  <a:srgbClr val="0070C0"/>
                </a:solidFill>
              </a:rPr>
              <a:t>b: 0100 0010 = 62H</a:t>
            </a:r>
          </a:p>
          <a:p>
            <a:r>
              <a:rPr lang="en-US" altLang="zh-CN" sz="2200" dirty="0">
                <a:solidFill>
                  <a:srgbClr val="0070C0"/>
                </a:solidFill>
              </a:rPr>
              <a:t>c: 0110 0011 = 63H</a:t>
            </a:r>
          </a:p>
          <a:p>
            <a:r>
              <a:rPr lang="zh-CN" altLang="en-US" sz="2200" dirty="0">
                <a:solidFill>
                  <a:srgbClr val="0070C0"/>
                </a:solidFill>
              </a:rPr>
              <a:t>啊：机内码</a:t>
            </a:r>
            <a:r>
              <a:rPr lang="en-US" altLang="zh-CN" sz="2200" dirty="0">
                <a:solidFill>
                  <a:srgbClr val="0070C0"/>
                </a:solidFill>
              </a:rPr>
              <a:t>=</a:t>
            </a:r>
            <a:r>
              <a:rPr lang="en-US" altLang="zh-CN" sz="2200" dirty="0">
                <a:solidFill>
                  <a:srgbClr val="FF0000"/>
                </a:solidFill>
              </a:rPr>
              <a:t>B0 A1H</a:t>
            </a:r>
          </a:p>
          <a:p>
            <a:pPr lvl="0"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\0: 0000 0000 = 00H</a:t>
            </a:r>
            <a:endParaRPr lang="en-US" altLang="zh-CN" sz="2200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88774D-1F4C-4310-9352-BEA59AFAD954}"/>
              </a:ext>
            </a:extLst>
          </p:cNvPr>
          <p:cNvSpPr txBox="1"/>
          <p:nvPr/>
        </p:nvSpPr>
        <p:spPr>
          <a:xfrm>
            <a:off x="5980167" y="3753134"/>
            <a:ext cx="456834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/>
              <a:t>在计算机中，</a:t>
            </a:r>
            <a:r>
              <a:rPr lang="zh-CN" altLang="en-US" sz="2200" dirty="0">
                <a:solidFill>
                  <a:srgbClr val="FF0000"/>
                </a:solidFill>
              </a:rPr>
              <a:t>多字节数据都被存放在连续的字节序列中</a:t>
            </a:r>
            <a:r>
              <a:rPr lang="zh-CN" altLang="en-US" sz="2200" dirty="0"/>
              <a:t>。根据数据中各字节的排列顺序不同，可能有</a:t>
            </a:r>
            <a:r>
              <a:rPr lang="en-US" altLang="zh-CN" sz="2200" dirty="0"/>
              <a:t>“</a:t>
            </a:r>
            <a:r>
              <a:rPr lang="zh-CN" altLang="en-US" sz="2200" dirty="0"/>
              <a:t>大端模式</a:t>
            </a:r>
            <a:r>
              <a:rPr lang="en-US" altLang="zh-CN" sz="2200" dirty="0"/>
              <a:t>”</a:t>
            </a:r>
            <a:r>
              <a:rPr lang="zh-CN" altLang="en-US" sz="2200" dirty="0"/>
              <a:t>、</a:t>
            </a:r>
            <a:r>
              <a:rPr lang="en-US" altLang="zh-CN" sz="2200" dirty="0"/>
              <a:t>“</a:t>
            </a:r>
            <a:r>
              <a:rPr lang="zh-CN" altLang="en-US" sz="2200" dirty="0"/>
              <a:t>小端模式</a:t>
            </a:r>
            <a:r>
              <a:rPr lang="en-US" altLang="zh-CN" sz="2200" dirty="0"/>
              <a:t>”</a:t>
            </a:r>
            <a:endParaRPr lang="zh-CN" altLang="en-US" sz="2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64A902-3CC9-481D-A059-05503B99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079"/>
            <a:ext cx="12192000" cy="63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46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奇偶校验码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306916-4AF3-4EF1-8F9C-AD8E166B11FA}"/>
              </a:ext>
            </a:extLst>
          </p:cNvPr>
          <p:cNvSpPr txBox="1"/>
          <p:nvPr/>
        </p:nvSpPr>
        <p:spPr>
          <a:xfrm>
            <a:off x="1972387" y="981208"/>
            <a:ext cx="88175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奇校验码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：整个校验码（有效信息位和校验位）中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“1”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的个数为奇数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88774D-1F4C-4310-9352-BEA59AFAD954}"/>
              </a:ext>
            </a:extLst>
          </p:cNvPr>
          <p:cNvSpPr txBox="1"/>
          <p:nvPr/>
        </p:nvSpPr>
        <p:spPr>
          <a:xfrm>
            <a:off x="1972385" y="4174240"/>
            <a:ext cx="85761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例：给出两个编码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1001101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1010111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的奇校验码和偶校验码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36BB55-24A5-4379-8A7F-B46BFE7F166A}"/>
              </a:ext>
            </a:extLst>
          </p:cNvPr>
          <p:cNvSpPr txBox="1"/>
          <p:nvPr/>
        </p:nvSpPr>
        <p:spPr>
          <a:xfrm>
            <a:off x="1972386" y="1442872"/>
            <a:ext cx="88175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偶校验码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：整个校验码（有效信息位和校验位）中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“1”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的个数为偶数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26DBF3-E6A9-4EB7-B8F2-571EB51E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771" y="1873759"/>
            <a:ext cx="4746458" cy="210825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359E47B-93B0-43C6-A4E8-3918CA8EA5F7}"/>
              </a:ext>
            </a:extLst>
          </p:cNvPr>
          <p:cNvSpPr txBox="1"/>
          <p:nvPr/>
        </p:nvSpPr>
        <p:spPr>
          <a:xfrm>
            <a:off x="1972385" y="4797351"/>
            <a:ext cx="85761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设最高位为校验位，其余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位是信息位，则对应的奇偶校验码为：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EA63A29-3C8E-438D-BAEC-15B996CC8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687085"/>
              </p:ext>
            </p:extLst>
          </p:nvPr>
        </p:nvGraphicFramePr>
        <p:xfrm>
          <a:off x="1943489" y="5415128"/>
          <a:ext cx="8127999" cy="426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053408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0584690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15611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奇校验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1001101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1010111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079340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DB1E04B-5983-4074-A1F8-4E064FA4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63571"/>
              </p:ext>
            </p:extLst>
          </p:nvPr>
        </p:nvGraphicFramePr>
        <p:xfrm>
          <a:off x="1943488" y="5869821"/>
          <a:ext cx="8127999" cy="426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05786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60069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79381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偶校验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1001101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1010111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522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35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定点数的表示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6CE0276-B639-4F3D-B79D-4C8AA884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009" y="1540041"/>
            <a:ext cx="7687982" cy="45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无符号数的表示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BBF9C-6359-44E8-BFBC-8B21DB377A54}"/>
              </a:ext>
            </a:extLst>
          </p:cNvPr>
          <p:cNvSpPr txBox="1"/>
          <p:nvPr/>
        </p:nvSpPr>
        <p:spPr>
          <a:xfrm>
            <a:off x="1540907" y="1165367"/>
            <a:ext cx="8366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无符号数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：整个机器字长的全部二进制位均为数值位，无符号位。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17D424A-6615-49B0-B039-89D7633971FF}"/>
                  </a:ext>
                </a:extLst>
              </p:cNvPr>
              <p:cNvSpPr txBox="1"/>
              <p:nvPr/>
            </p:nvSpPr>
            <p:spPr>
              <a:xfrm>
                <a:off x="1540907" y="1756246"/>
                <a:ext cx="9679188" cy="1204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1001 1100B</a:t>
                </a:r>
              </a:p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=156D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17D424A-6615-49B0-B039-89D763397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907" y="1756246"/>
                <a:ext cx="9679188" cy="1204497"/>
              </a:xfrm>
              <a:prstGeom prst="rect">
                <a:avLst/>
              </a:prstGeom>
              <a:blipFill>
                <a:blip r:embed="rId3"/>
                <a:stretch>
                  <a:fillRect l="-1008" t="-4040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5EFEBB8-84A6-449B-9EA1-D6A6C250D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53" y="2994064"/>
            <a:ext cx="10651093" cy="8698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49A21D-7592-450A-A6F7-75312F194A94}"/>
              </a:ext>
            </a:extLst>
          </p:cNvPr>
          <p:cNvSpPr txBox="1"/>
          <p:nvPr/>
        </p:nvSpPr>
        <p:spPr>
          <a:xfrm>
            <a:off x="1513142" y="3851778"/>
            <a:ext cx="4011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表示范围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种不同的状态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ECE6B1-5C9A-4A26-8171-246A5FFCCAB0}"/>
              </a:ext>
            </a:extLst>
          </p:cNvPr>
          <p:cNvSpPr txBox="1"/>
          <p:nvPr/>
        </p:nvSpPr>
        <p:spPr>
          <a:xfrm>
            <a:off x="3544649" y="4682775"/>
            <a:ext cx="37368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0000 0000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1111 1111</a:t>
            </a:r>
            <a:endParaRPr lang="zh-CN" altLang="en-US" sz="2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5AFFE9-F643-4597-95AF-AD6557047101}"/>
              </a:ext>
            </a:extLst>
          </p:cNvPr>
          <p:cNvSpPr txBox="1"/>
          <p:nvPr/>
        </p:nvSpPr>
        <p:spPr>
          <a:xfrm>
            <a:off x="3562386" y="5195186"/>
            <a:ext cx="37368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   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255</a:t>
            </a:r>
            <a:endParaRPr lang="zh-CN" altLang="en-US" sz="2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FEC96F-6522-423C-A7A7-E952CE3058FD}"/>
              </a:ext>
            </a:extLst>
          </p:cNvPr>
          <p:cNvSpPr txBox="1"/>
          <p:nvPr/>
        </p:nvSpPr>
        <p:spPr>
          <a:xfrm>
            <a:off x="7281458" y="5195185"/>
            <a:ext cx="37368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         2</a:t>
            </a:r>
            <a:r>
              <a:rPr lang="en-US" altLang="zh-CN" sz="22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-  1</a:t>
            </a:r>
            <a:endParaRPr lang="zh-CN" altLang="en-US" sz="2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26D798-E8D1-4333-B384-FEC358D80151}"/>
              </a:ext>
            </a:extLst>
          </p:cNvPr>
          <p:cNvSpPr txBox="1"/>
          <p:nvPr/>
        </p:nvSpPr>
        <p:spPr>
          <a:xfrm>
            <a:off x="7299195" y="4682232"/>
            <a:ext cx="37368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1 0000 0000   -  1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9E670C-B84C-4D93-BC59-CBF03BE83926}"/>
                  </a:ext>
                </a:extLst>
              </p:cNvPr>
              <p:cNvSpPr txBox="1"/>
              <p:nvPr/>
            </p:nvSpPr>
            <p:spPr>
              <a:xfrm>
                <a:off x="1513142" y="5962193"/>
                <a:ext cx="6307384" cy="5693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位的无符号数表示范围为：</a:t>
                </a:r>
                <a14:m>
                  <m:oMath xmlns:m="http://schemas.openxmlformats.org/officeDocument/2006/math">
                    <m:r>
                      <a:rPr kumimoji="0" lang="en-US" altLang="zh-CN" sz="3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0 </m:t>
                    </m:r>
                    <m:r>
                      <a:rPr kumimoji="0" lang="en-US" altLang="zh-CN" sz="3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kumimoji="0" lang="en-US" altLang="zh-CN" sz="3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3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kumimoji="0" lang="en-US" altLang="zh-CN" sz="3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altLang="zh-CN" sz="3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kumimoji="0" lang="en-US" altLang="zh-CN" sz="3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19E670C-B84C-4D93-BC59-CBF03BE83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142" y="5962193"/>
                <a:ext cx="6307384" cy="569387"/>
              </a:xfrm>
              <a:prstGeom prst="rect">
                <a:avLst/>
              </a:prstGeom>
              <a:blipFill>
                <a:blip r:embed="rId5"/>
                <a:stretch>
                  <a:fillRect l="-1739" b="-24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F6D81E80-94B3-45CE-9D2E-E8C608025E22}"/>
              </a:ext>
            </a:extLst>
          </p:cNvPr>
          <p:cNvSpPr/>
          <p:nvPr/>
        </p:nvSpPr>
        <p:spPr>
          <a:xfrm>
            <a:off x="5305926" y="4682232"/>
            <a:ext cx="1407695" cy="4308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DF5285-8542-4FDD-A154-301D377132DA}"/>
              </a:ext>
            </a:extLst>
          </p:cNvPr>
          <p:cNvSpPr/>
          <p:nvPr/>
        </p:nvSpPr>
        <p:spPr>
          <a:xfrm>
            <a:off x="5305925" y="5186557"/>
            <a:ext cx="1407695" cy="4308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26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有符号数的定点表示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6">
                <a:extLst>
                  <a:ext uri="{FF2B5EF4-FFF2-40B4-BE49-F238E27FC236}">
                    <a16:creationId xmlns:a16="http://schemas.microsoft.com/office/drawing/2014/main" id="{19A9E0BA-18F0-4AC6-A5CC-07D275BE2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7629974"/>
                  </p:ext>
                </p:extLst>
              </p:nvPr>
            </p:nvGraphicFramePr>
            <p:xfrm>
              <a:off x="1370263" y="1612886"/>
              <a:ext cx="8128000" cy="584775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1400693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474290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11133112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543186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04139829"/>
                        </a:ext>
                      </a:extLst>
                    </a:gridCol>
                  </a:tblGrid>
                  <a:tr h="5847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1040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6">
                <a:extLst>
                  <a:ext uri="{FF2B5EF4-FFF2-40B4-BE49-F238E27FC236}">
                    <a16:creationId xmlns:a16="http://schemas.microsoft.com/office/drawing/2014/main" id="{19A9E0BA-18F0-4AC6-A5CC-07D275BE2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7629974"/>
                  </p:ext>
                </p:extLst>
              </p:nvPr>
            </p:nvGraphicFramePr>
            <p:xfrm>
              <a:off x="1370263" y="1612886"/>
              <a:ext cx="8128000" cy="584775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1400693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474290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11133112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543186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04139829"/>
                        </a:ext>
                      </a:extLst>
                    </a:gridCol>
                  </a:tblGrid>
                  <a:tr h="5847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5" t="-1031" r="-400749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75" t="-1031" r="-300749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75" t="-1031" r="-200749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375" t="-1031" r="-100749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375" t="-1031" r="-749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10408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84B8832E-A092-457D-9766-B66B5291D2E4}"/>
              </a:ext>
            </a:extLst>
          </p:cNvPr>
          <p:cNvSpPr txBox="1"/>
          <p:nvPr/>
        </p:nvSpPr>
        <p:spPr>
          <a:xfrm>
            <a:off x="1351546" y="1097888"/>
            <a:ext cx="16352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定点整数</a:t>
            </a:r>
            <a:endParaRPr lang="zh-CN" altLang="en-US" sz="26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AE2CF6E-E075-4DAC-B0ED-446FE437C0CF}"/>
              </a:ext>
            </a:extLst>
          </p:cNvPr>
          <p:cNvSpPr txBox="1"/>
          <p:nvPr/>
        </p:nvSpPr>
        <p:spPr>
          <a:xfrm>
            <a:off x="1690771" y="2258924"/>
            <a:ext cx="10360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符号位</a:t>
            </a:r>
            <a:endParaRPr lang="zh-CN" altLang="en-US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37830B34-DDB9-4C95-8F2D-A7DA7B058172}"/>
              </a:ext>
            </a:extLst>
          </p:cNvPr>
          <p:cNvSpPr/>
          <p:nvPr/>
        </p:nvSpPr>
        <p:spPr>
          <a:xfrm rot="16200000">
            <a:off x="5972853" y="-681711"/>
            <a:ext cx="558119" cy="6492701"/>
          </a:xfrm>
          <a:prstGeom prst="leftBrace">
            <a:avLst>
              <a:gd name="adj1" fmla="val 4929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5D078D5-72AC-43DF-A24E-1993ABE787E3}"/>
              </a:ext>
            </a:extLst>
          </p:cNvPr>
          <p:cNvSpPr txBox="1"/>
          <p:nvPr/>
        </p:nvSpPr>
        <p:spPr>
          <a:xfrm>
            <a:off x="5606132" y="2914620"/>
            <a:ext cx="22310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数值部分（尾数）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3B7AF4E-1866-4607-85EF-0C1EE0D8C805}"/>
              </a:ext>
            </a:extLst>
          </p:cNvPr>
          <p:cNvSpPr txBox="1"/>
          <p:nvPr/>
        </p:nvSpPr>
        <p:spPr>
          <a:xfrm>
            <a:off x="9078748" y="2959614"/>
            <a:ext cx="25678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小数点位置（隐含）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BC861F9-1FEC-48DC-8971-41E8F80DE36D}"/>
              </a:ext>
            </a:extLst>
          </p:cNvPr>
          <p:cNvCxnSpPr>
            <a:cxnSpLocks/>
          </p:cNvCxnSpPr>
          <p:nvPr/>
        </p:nvCxnSpPr>
        <p:spPr>
          <a:xfrm flipV="1">
            <a:off x="9594515" y="2260546"/>
            <a:ext cx="0" cy="69906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6">
                <a:extLst>
                  <a:ext uri="{FF2B5EF4-FFF2-40B4-BE49-F238E27FC236}">
                    <a16:creationId xmlns:a16="http://schemas.microsoft.com/office/drawing/2014/main" id="{76F208C3-F706-4AA4-8C90-7BA43BB596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163758"/>
                  </p:ext>
                </p:extLst>
              </p:nvPr>
            </p:nvGraphicFramePr>
            <p:xfrm>
              <a:off x="1370263" y="4333002"/>
              <a:ext cx="8128000" cy="584775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1400693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474290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11133112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543186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04139829"/>
                        </a:ext>
                      </a:extLst>
                    </a:gridCol>
                  </a:tblGrid>
                  <a:tr h="5847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zh-CN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1040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6">
                <a:extLst>
                  <a:ext uri="{FF2B5EF4-FFF2-40B4-BE49-F238E27FC236}">
                    <a16:creationId xmlns:a16="http://schemas.microsoft.com/office/drawing/2014/main" id="{76F208C3-F706-4AA4-8C90-7BA43BB596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163758"/>
                  </p:ext>
                </p:extLst>
              </p:nvPr>
            </p:nvGraphicFramePr>
            <p:xfrm>
              <a:off x="1370263" y="4333002"/>
              <a:ext cx="8128000" cy="584775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1400693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4742901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11133112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0543186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04139829"/>
                        </a:ext>
                      </a:extLst>
                    </a:gridCol>
                  </a:tblGrid>
                  <a:tr h="5847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1031" r="-400749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75" t="-1031" r="-300749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375" t="-1031" r="-200749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375" t="-1031" r="-100749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375" t="-1031" r="-749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10408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C58E3A5E-CD91-4788-AE5E-D47331CAA540}"/>
              </a:ext>
            </a:extLst>
          </p:cNvPr>
          <p:cNvSpPr txBox="1"/>
          <p:nvPr/>
        </p:nvSpPr>
        <p:spPr>
          <a:xfrm>
            <a:off x="1370263" y="3824300"/>
            <a:ext cx="161658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定点小数</a:t>
            </a:r>
            <a:endParaRPr lang="zh-CN" altLang="en-US" sz="26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E55D3AC-D6F4-4920-9389-E0DF78C94098}"/>
              </a:ext>
            </a:extLst>
          </p:cNvPr>
          <p:cNvSpPr txBox="1"/>
          <p:nvPr/>
        </p:nvSpPr>
        <p:spPr>
          <a:xfrm>
            <a:off x="1690771" y="4979040"/>
            <a:ext cx="10360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符号位</a:t>
            </a:r>
            <a:endParaRPr lang="zh-CN" altLang="en-US" dirty="0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E30D8D41-9470-4E71-AF80-0B28431714D3}"/>
              </a:ext>
            </a:extLst>
          </p:cNvPr>
          <p:cNvSpPr/>
          <p:nvPr/>
        </p:nvSpPr>
        <p:spPr>
          <a:xfrm rot="16200000">
            <a:off x="5972853" y="2038405"/>
            <a:ext cx="558119" cy="6492701"/>
          </a:xfrm>
          <a:prstGeom prst="leftBrace">
            <a:avLst>
              <a:gd name="adj1" fmla="val 49292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02CB4AC-54AB-454C-89FA-766348F545AA}"/>
              </a:ext>
            </a:extLst>
          </p:cNvPr>
          <p:cNvSpPr txBox="1"/>
          <p:nvPr/>
        </p:nvSpPr>
        <p:spPr>
          <a:xfrm>
            <a:off x="5606132" y="5691020"/>
            <a:ext cx="22310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数值部分（尾数）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06E1196-A6A5-4757-BFC3-F8178FEEC101}"/>
              </a:ext>
            </a:extLst>
          </p:cNvPr>
          <p:cNvSpPr txBox="1"/>
          <p:nvPr/>
        </p:nvSpPr>
        <p:spPr>
          <a:xfrm>
            <a:off x="2304969" y="5813269"/>
            <a:ext cx="25678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小数点位置（隐含）</a:t>
            </a:r>
            <a:endParaRPr lang="zh-CN" alt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3988365-A377-47AD-9CAD-126BC93256DA}"/>
              </a:ext>
            </a:extLst>
          </p:cNvPr>
          <p:cNvCxnSpPr>
            <a:cxnSpLocks/>
          </p:cNvCxnSpPr>
          <p:nvPr/>
        </p:nvCxnSpPr>
        <p:spPr>
          <a:xfrm flipV="1">
            <a:off x="2986845" y="5167231"/>
            <a:ext cx="0" cy="69906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8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0" grpId="0" animBg="1"/>
      <p:bldP spid="23" grpId="0"/>
      <p:bldP spid="24" grpId="0"/>
      <p:bldP spid="27" grpId="0"/>
      <p:bldP spid="28" grpId="0"/>
      <p:bldP spid="29" grpId="0" animBg="1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十进制计数法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F133FE-515E-4429-8164-1087A5435053}"/>
              </a:ext>
            </a:extLst>
          </p:cNvPr>
          <p:cNvSpPr txBox="1"/>
          <p:nvPr/>
        </p:nvSpPr>
        <p:spPr>
          <a:xfrm>
            <a:off x="589001" y="1070477"/>
            <a:ext cx="89686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古印度人发明的阿拉伯数字：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0,  1,  2,  3,  4,  5,  6,  7,  8,  9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450F9A-C80B-47B7-90FF-154FBA9F2689}"/>
              </a:ext>
            </a:extLst>
          </p:cNvPr>
          <p:cNvSpPr txBox="1"/>
          <p:nvPr/>
        </p:nvSpPr>
        <p:spPr>
          <a:xfrm>
            <a:off x="4290716" y="1855884"/>
            <a:ext cx="7825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975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98E68D-1CB5-46E4-87EF-A2B41F750AFB}"/>
              </a:ext>
            </a:extLst>
          </p:cNvPr>
          <p:cNvSpPr txBox="1"/>
          <p:nvPr/>
        </p:nvSpPr>
        <p:spPr>
          <a:xfrm>
            <a:off x="1908463" y="2488500"/>
            <a:ext cx="31648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9×100+7×10+5×1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588744-040A-4497-AE44-1419E3FC4444}"/>
              </a:ext>
            </a:extLst>
          </p:cNvPr>
          <p:cNvSpPr txBox="1"/>
          <p:nvPr/>
        </p:nvSpPr>
        <p:spPr>
          <a:xfrm>
            <a:off x="4935956" y="1855884"/>
            <a:ext cx="70685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.36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84F717-17CA-455E-A162-A97AB20E6C8F}"/>
              </a:ext>
            </a:extLst>
          </p:cNvPr>
          <p:cNvSpPr txBox="1"/>
          <p:nvPr/>
        </p:nvSpPr>
        <p:spPr>
          <a:xfrm>
            <a:off x="1471314" y="3211193"/>
            <a:ext cx="360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9×10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+7×10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+5×10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6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8A9C8-BD89-4C5F-85D0-724B941DF546}"/>
              </a:ext>
            </a:extLst>
          </p:cNvPr>
          <p:cNvSpPr txBox="1"/>
          <p:nvPr/>
        </p:nvSpPr>
        <p:spPr>
          <a:xfrm>
            <a:off x="589001" y="4263453"/>
            <a:ext cx="13410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十进制：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A2BD12-7CC3-4BA7-A26D-B563C51B847B}"/>
                  </a:ext>
                </a:extLst>
              </p:cNvPr>
              <p:cNvSpPr txBox="1"/>
              <p:nvPr/>
            </p:nvSpPr>
            <p:spPr>
              <a:xfrm>
                <a:off x="2166139" y="4271147"/>
                <a:ext cx="23648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spc="-3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A2BD12-7CC3-4BA7-A26D-B563C51B8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39" y="4271147"/>
                <a:ext cx="236481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C9DDCC-6E12-4490-80FC-B5F4B3360041}"/>
                  </a:ext>
                </a:extLst>
              </p:cNvPr>
              <p:cNvSpPr txBox="1"/>
              <p:nvPr/>
            </p:nvSpPr>
            <p:spPr>
              <a:xfrm>
                <a:off x="2166139" y="4838658"/>
                <a:ext cx="9007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sz="2800" spc="-3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C9DDCC-6E12-4490-80FC-B5F4B3360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39" y="4838658"/>
                <a:ext cx="900753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E596C826-8851-4F98-A252-BA796892AA5D}"/>
              </a:ext>
            </a:extLst>
          </p:cNvPr>
          <p:cNvSpPr/>
          <p:nvPr/>
        </p:nvSpPr>
        <p:spPr>
          <a:xfrm>
            <a:off x="9649328" y="581533"/>
            <a:ext cx="2129590" cy="584775"/>
          </a:xfrm>
          <a:prstGeom prst="wedgeRoundRectCallout">
            <a:avLst>
              <a:gd name="adj1" fmla="val -60381"/>
              <a:gd name="adj2" fmla="val 460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符号反映权重</a:t>
            </a:r>
          </a:p>
        </p:txBody>
      </p:sp>
      <p:sp>
        <p:nvSpPr>
          <p:cNvPr id="20" name="对话气泡: 圆角矩形 19">
            <a:extLst>
              <a:ext uri="{FF2B5EF4-FFF2-40B4-BE49-F238E27FC236}">
                <a16:creationId xmlns:a16="http://schemas.microsoft.com/office/drawing/2014/main" id="{1498111A-A7D5-4881-8AE1-5DE1B7FE24FD}"/>
              </a:ext>
            </a:extLst>
          </p:cNvPr>
          <p:cNvSpPr/>
          <p:nvPr/>
        </p:nvSpPr>
        <p:spPr>
          <a:xfrm>
            <a:off x="6417118" y="1531492"/>
            <a:ext cx="2129590" cy="726758"/>
          </a:xfrm>
          <a:prstGeom prst="wedgeRoundRectCallout">
            <a:avLst>
              <a:gd name="adj1" fmla="val -65466"/>
              <a:gd name="adj2" fmla="val 245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符号所在的位置也反映权重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B5C383C-75FF-4D44-A741-DC8045CDE0AC}"/>
              </a:ext>
            </a:extLst>
          </p:cNvPr>
          <p:cNvSpPr txBox="1"/>
          <p:nvPr/>
        </p:nvSpPr>
        <p:spPr>
          <a:xfrm>
            <a:off x="589001" y="1855884"/>
            <a:ext cx="13410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十进制：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F019D82-9C11-442C-B5DC-D73B0C083640}"/>
              </a:ext>
            </a:extLst>
          </p:cNvPr>
          <p:cNvSpPr txBox="1"/>
          <p:nvPr/>
        </p:nvSpPr>
        <p:spPr>
          <a:xfrm>
            <a:off x="4935956" y="2488500"/>
            <a:ext cx="26978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+3×0.1+6×0.01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CA3210-0D5B-484B-824B-396A131B4F19}"/>
              </a:ext>
            </a:extLst>
          </p:cNvPr>
          <p:cNvSpPr txBox="1"/>
          <p:nvPr/>
        </p:nvSpPr>
        <p:spPr>
          <a:xfrm>
            <a:off x="4988285" y="3211192"/>
            <a:ext cx="28576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+3×10</a:t>
            </a:r>
            <a:r>
              <a:rPr lang="en-US" altLang="zh-CN" sz="2600" baseline="30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+6×10</a:t>
            </a:r>
            <a:r>
              <a:rPr lang="en-US" altLang="zh-CN" sz="2600" baseline="30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en-US" sz="2600" baseline="30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对话气泡: 圆角矩形 29">
            <a:extLst>
              <a:ext uri="{FF2B5EF4-FFF2-40B4-BE49-F238E27FC236}">
                <a16:creationId xmlns:a16="http://schemas.microsoft.com/office/drawing/2014/main" id="{A68D9520-8981-478F-8877-C56BBA419A6E}"/>
              </a:ext>
            </a:extLst>
          </p:cNvPr>
          <p:cNvSpPr/>
          <p:nvPr/>
        </p:nvSpPr>
        <p:spPr>
          <a:xfrm>
            <a:off x="8205537" y="2734721"/>
            <a:ext cx="2470761" cy="726758"/>
          </a:xfrm>
          <a:prstGeom prst="wedgeRoundRectCallout">
            <a:avLst>
              <a:gd name="adj1" fmla="val -62896"/>
              <a:gd name="adj2" fmla="val 361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思想的计数方法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DC1D0BE-B1D9-46C6-A489-F03E017AAFBC}"/>
                  </a:ext>
                </a:extLst>
              </p:cNvPr>
              <p:cNvSpPr txBox="1"/>
              <p:nvPr/>
            </p:nvSpPr>
            <p:spPr>
              <a:xfrm>
                <a:off x="2522688" y="5406169"/>
                <a:ext cx="60240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2800" spc="-3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DC1D0BE-B1D9-46C6-A489-F03E017A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688" y="5406169"/>
                <a:ext cx="60240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75429E7B-E72D-4E18-8501-181D0D077FE8}"/>
              </a:ext>
            </a:extLst>
          </p:cNvPr>
          <p:cNvSpPr txBox="1"/>
          <p:nvPr/>
        </p:nvSpPr>
        <p:spPr>
          <a:xfrm>
            <a:off x="795626" y="6154281"/>
            <a:ext cx="4953375" cy="4924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，共十种符号。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逢十进一</a:t>
            </a:r>
          </a:p>
        </p:txBody>
      </p:sp>
      <p:sp>
        <p:nvSpPr>
          <p:cNvPr id="34" name="对话气泡: 圆角矩形 33">
            <a:extLst>
              <a:ext uri="{FF2B5EF4-FFF2-40B4-BE49-F238E27FC236}">
                <a16:creationId xmlns:a16="http://schemas.microsoft.com/office/drawing/2014/main" id="{E99048EC-A8C6-4C81-B528-033A52B37311}"/>
              </a:ext>
            </a:extLst>
          </p:cNvPr>
          <p:cNvSpPr/>
          <p:nvPr/>
        </p:nvSpPr>
        <p:spPr>
          <a:xfrm>
            <a:off x="9187783" y="4165613"/>
            <a:ext cx="923090" cy="430888"/>
          </a:xfrm>
          <a:prstGeom prst="wedgeRoundRectCallout">
            <a:avLst>
              <a:gd name="adj1" fmla="val -36168"/>
              <a:gd name="adj2" fmla="val 989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位权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BC4260-0008-4BD1-851D-5B53020E742D}"/>
              </a:ext>
            </a:extLst>
          </p:cNvPr>
          <p:cNvSpPr/>
          <p:nvPr/>
        </p:nvSpPr>
        <p:spPr>
          <a:xfrm>
            <a:off x="3272314" y="4809758"/>
            <a:ext cx="553728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5F7DFAA-5A28-4857-8064-518037E64070}"/>
              </a:ext>
            </a:extLst>
          </p:cNvPr>
          <p:cNvSpPr/>
          <p:nvPr/>
        </p:nvSpPr>
        <p:spPr>
          <a:xfrm>
            <a:off x="5137519" y="4809757"/>
            <a:ext cx="794358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0686CE-44AF-4BA5-88C0-0F637B713CF7}"/>
              </a:ext>
            </a:extLst>
          </p:cNvPr>
          <p:cNvSpPr/>
          <p:nvPr/>
        </p:nvSpPr>
        <p:spPr>
          <a:xfrm>
            <a:off x="7571602" y="4809756"/>
            <a:ext cx="553728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8F8986-AC41-418F-81EB-ED56330289EF}"/>
              </a:ext>
            </a:extLst>
          </p:cNvPr>
          <p:cNvSpPr/>
          <p:nvPr/>
        </p:nvSpPr>
        <p:spPr>
          <a:xfrm>
            <a:off x="9123709" y="4826475"/>
            <a:ext cx="553728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A7417EB-A97D-47D4-A7BC-F6DA892B2577}"/>
              </a:ext>
            </a:extLst>
          </p:cNvPr>
          <p:cNvSpPr/>
          <p:nvPr/>
        </p:nvSpPr>
        <p:spPr>
          <a:xfrm>
            <a:off x="10675816" y="4838658"/>
            <a:ext cx="553728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97328E8-DB71-4420-8573-3C803ECAE431}"/>
              </a:ext>
            </a:extLst>
          </p:cNvPr>
          <p:cNvSpPr/>
          <p:nvPr/>
        </p:nvSpPr>
        <p:spPr>
          <a:xfrm>
            <a:off x="3549178" y="5405666"/>
            <a:ext cx="562469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C1CB8C4-BAEE-4FAF-AE96-9FD060900555}"/>
              </a:ext>
            </a:extLst>
          </p:cNvPr>
          <p:cNvSpPr/>
          <p:nvPr/>
        </p:nvSpPr>
        <p:spPr>
          <a:xfrm>
            <a:off x="5275600" y="5405666"/>
            <a:ext cx="734423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B65DE22-0B1C-4A8C-9459-D9893CA16E1B}"/>
              </a:ext>
            </a:extLst>
          </p:cNvPr>
          <p:cNvSpPr/>
          <p:nvPr/>
        </p:nvSpPr>
        <p:spPr>
          <a:xfrm>
            <a:off x="7774951" y="5405666"/>
            <a:ext cx="771757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54E1BD7-E5F4-4D4D-AA5F-8AD151990473}"/>
                  </a:ext>
                </a:extLst>
              </p:cNvPr>
              <p:cNvSpPr txBox="1"/>
              <p:nvPr/>
            </p:nvSpPr>
            <p:spPr>
              <a:xfrm>
                <a:off x="4530953" y="4263453"/>
                <a:ext cx="1775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2800" spc="-3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54E1BD7-E5F4-4D4D-AA5F-8AD151990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953" y="4263453"/>
                <a:ext cx="177516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4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  <p:bldP spid="4" grpId="0"/>
      <p:bldP spid="18" grpId="0"/>
      <p:bldP spid="5" grpId="0" animBg="1"/>
      <p:bldP spid="20" grpId="0" animBg="1"/>
      <p:bldP spid="26" grpId="0"/>
      <p:bldP spid="28" grpId="0"/>
      <p:bldP spid="29" grpId="0"/>
      <p:bldP spid="30" grpId="0" animBg="1"/>
      <p:bldP spid="31" grpId="0"/>
      <p:bldP spid="32" grpId="0" animBg="1"/>
      <p:bldP spid="34" grpId="0" animBg="1"/>
      <p:bldP spid="7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506731-B6C6-4875-9047-45A7E175B1F7}"/>
              </a:ext>
            </a:extLst>
          </p:cNvPr>
          <p:cNvSpPr txBox="1"/>
          <p:nvPr/>
        </p:nvSpPr>
        <p:spPr>
          <a:xfrm>
            <a:off x="1200752" y="964094"/>
            <a:ext cx="892007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原码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：用尾数表示真值的绝对值，符号位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对应正，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对应负</a:t>
            </a:r>
            <a:endParaRPr lang="zh-CN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0F49175E-A899-45D7-8305-1C36C92FC9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340384"/>
                  </p:ext>
                </p:extLst>
              </p:nvPr>
            </p:nvGraphicFramePr>
            <p:xfrm>
              <a:off x="2341479" y="1752375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符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0F49175E-A899-45D7-8305-1C36C92FC9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340384"/>
                  </p:ext>
                </p:extLst>
              </p:nvPr>
            </p:nvGraphicFramePr>
            <p:xfrm>
              <a:off x="2341479" y="1752375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符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6944" r="-59893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2151" t="-6944" r="-50537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8936" t="-6944" r="-400000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3226" t="-6944" r="-3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3226" t="-6944" r="-2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6809" t="-6944" r="-102128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4301" t="-6944" r="-3226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3">
                <a:extLst>
                  <a:ext uri="{FF2B5EF4-FFF2-40B4-BE49-F238E27FC236}">
                    <a16:creationId xmlns:a16="http://schemas.microsoft.com/office/drawing/2014/main" id="{74D6F29A-9E0F-44CE-B877-E32D91945C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536374"/>
                  </p:ext>
                </p:extLst>
              </p:nvPr>
            </p:nvGraphicFramePr>
            <p:xfrm>
              <a:off x="2341479" y="2375244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</a:t>
                          </a:r>
                          <a:endParaRPr lang="zh-CN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3">
                <a:extLst>
                  <a:ext uri="{FF2B5EF4-FFF2-40B4-BE49-F238E27FC236}">
                    <a16:creationId xmlns:a16="http://schemas.microsoft.com/office/drawing/2014/main" id="{74D6F29A-9E0F-44CE-B877-E32D91945C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536374"/>
                  </p:ext>
                </p:extLst>
              </p:nvPr>
            </p:nvGraphicFramePr>
            <p:xfrm>
              <a:off x="2341479" y="2375244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</a:t>
                          </a:r>
                          <a:endParaRPr lang="zh-CN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8333" r="-598936" b="-2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2151" t="-8333" r="-505376" b="-2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8936" t="-8333" r="-400000" b="-2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3226" t="-8333" r="-304301" b="-2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3226" t="-8333" r="-204301" b="-2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6809" t="-8333" r="-102128" b="-2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4301" t="-8333" r="-3226" b="-26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3">
                <a:extLst>
                  <a:ext uri="{FF2B5EF4-FFF2-40B4-BE49-F238E27FC236}">
                    <a16:creationId xmlns:a16="http://schemas.microsoft.com/office/drawing/2014/main" id="{55656CBE-21F3-4E63-9E5C-7E45027F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1887878"/>
                  </p:ext>
                </p:extLst>
              </p:nvPr>
            </p:nvGraphicFramePr>
            <p:xfrm>
              <a:off x="2341479" y="2998113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1</a:t>
                          </a:r>
                          <a:endParaRPr lang="zh-CN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3">
                <a:extLst>
                  <a:ext uri="{FF2B5EF4-FFF2-40B4-BE49-F238E27FC236}">
                    <a16:creationId xmlns:a16="http://schemas.microsoft.com/office/drawing/2014/main" id="{55656CBE-21F3-4E63-9E5C-7E45027F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1887878"/>
                  </p:ext>
                </p:extLst>
              </p:nvPr>
            </p:nvGraphicFramePr>
            <p:xfrm>
              <a:off x="2341479" y="2998113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1</a:t>
                          </a:r>
                          <a:endParaRPr lang="zh-CN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8333" r="-59893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2151" t="-8333" r="-50537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98936" t="-8333" r="-400000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3226" t="-8333" r="-3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3226" t="-8333" r="-2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96809" t="-8333" r="-102128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04301" t="-8333" r="-3226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3E5440AE-8C83-4B18-B273-C9553E248D6E}"/>
              </a:ext>
            </a:extLst>
          </p:cNvPr>
          <p:cNvSpPr txBox="1"/>
          <p:nvPr/>
        </p:nvSpPr>
        <p:spPr>
          <a:xfrm>
            <a:off x="1200752" y="2374121"/>
            <a:ext cx="111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+19D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F434D4-CD01-496B-81E1-C5BC66C1DB5A}"/>
              </a:ext>
            </a:extLst>
          </p:cNvPr>
          <p:cNvSpPr txBox="1"/>
          <p:nvPr/>
        </p:nvSpPr>
        <p:spPr>
          <a:xfrm>
            <a:off x="1229481" y="2986965"/>
            <a:ext cx="111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">
                <a:extLst>
                  <a:ext uri="{FF2B5EF4-FFF2-40B4-BE49-F238E27FC236}">
                    <a16:creationId xmlns:a16="http://schemas.microsoft.com/office/drawing/2014/main" id="{C97B3D71-ABE7-49E5-B7DF-9DAB1024CC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1415506"/>
                  </p:ext>
                </p:extLst>
              </p:nvPr>
            </p:nvGraphicFramePr>
            <p:xfrm>
              <a:off x="2341479" y="4453962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符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">
                <a:extLst>
                  <a:ext uri="{FF2B5EF4-FFF2-40B4-BE49-F238E27FC236}">
                    <a16:creationId xmlns:a16="http://schemas.microsoft.com/office/drawing/2014/main" id="{C97B3D71-ABE7-49E5-B7DF-9DAB1024CC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1415506"/>
                  </p:ext>
                </p:extLst>
              </p:nvPr>
            </p:nvGraphicFramePr>
            <p:xfrm>
              <a:off x="2341479" y="4453962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符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6944" r="-59893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2151" t="-6944" r="-50537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8936" t="-6944" r="-400000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3226" t="-6944" r="-3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3226" t="-6944" r="-2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96809" t="-6944" r="-102128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04301" t="-6944" r="-3226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">
                <a:extLst>
                  <a:ext uri="{FF2B5EF4-FFF2-40B4-BE49-F238E27FC236}">
                    <a16:creationId xmlns:a16="http://schemas.microsoft.com/office/drawing/2014/main" id="{E692F874-C7D7-4CA8-9405-A67A1EB592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194662"/>
                  </p:ext>
                </p:extLst>
              </p:nvPr>
            </p:nvGraphicFramePr>
            <p:xfrm>
              <a:off x="2341479" y="5076831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</a:t>
                          </a:r>
                          <a:endParaRPr lang="zh-CN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">
                <a:extLst>
                  <a:ext uri="{FF2B5EF4-FFF2-40B4-BE49-F238E27FC236}">
                    <a16:creationId xmlns:a16="http://schemas.microsoft.com/office/drawing/2014/main" id="{E692F874-C7D7-4CA8-9405-A67A1EB592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194662"/>
                  </p:ext>
                </p:extLst>
              </p:nvPr>
            </p:nvGraphicFramePr>
            <p:xfrm>
              <a:off x="2341479" y="5076831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</a:t>
                          </a:r>
                          <a:endParaRPr lang="zh-CN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8333" r="-59893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2151" t="-8333" r="-50537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8936" t="-8333" r="-400000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3226" t="-8333" r="-3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3226" t="-8333" r="-2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96809" t="-8333" r="-102128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04301" t="-8333" r="-3226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表格 3">
                <a:extLst>
                  <a:ext uri="{FF2B5EF4-FFF2-40B4-BE49-F238E27FC236}">
                    <a16:creationId xmlns:a16="http://schemas.microsoft.com/office/drawing/2014/main" id="{6C96E79B-AE6F-4496-9CCF-A6CA9A9F7E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122543"/>
                  </p:ext>
                </p:extLst>
              </p:nvPr>
            </p:nvGraphicFramePr>
            <p:xfrm>
              <a:off x="2341479" y="5699700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1</a:t>
                          </a:r>
                          <a:endParaRPr lang="zh-CN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表格 3">
                <a:extLst>
                  <a:ext uri="{FF2B5EF4-FFF2-40B4-BE49-F238E27FC236}">
                    <a16:creationId xmlns:a16="http://schemas.microsoft.com/office/drawing/2014/main" id="{6C96E79B-AE6F-4496-9CCF-A6CA9A9F7E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122543"/>
                  </p:ext>
                </p:extLst>
              </p:nvPr>
            </p:nvGraphicFramePr>
            <p:xfrm>
              <a:off x="2341479" y="5699700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1</a:t>
                          </a:r>
                          <a:endParaRPr lang="zh-CN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00" t="-6944" r="-59893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2151" t="-6944" r="-50537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98936" t="-6944" r="-400000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3226" t="-6944" r="-3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3226" t="-6944" r="-2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96809" t="-6944" r="-102128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704301" t="-6944" r="-3226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DD6AC7A9-9D26-4907-A842-756C7EBC2C63}"/>
              </a:ext>
            </a:extLst>
          </p:cNvPr>
          <p:cNvSpPr txBox="1"/>
          <p:nvPr/>
        </p:nvSpPr>
        <p:spPr>
          <a:xfrm>
            <a:off x="1097133" y="5087979"/>
            <a:ext cx="12443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+0.75D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18199C5-289F-499A-9412-6BC77097671C}"/>
              </a:ext>
            </a:extLst>
          </p:cNvPr>
          <p:cNvSpPr txBox="1"/>
          <p:nvPr/>
        </p:nvSpPr>
        <p:spPr>
          <a:xfrm>
            <a:off x="1200752" y="5695670"/>
            <a:ext cx="1111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-0.75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6A4CCB9-03E3-4DCB-A713-5F96517C0CF6}"/>
              </a:ext>
            </a:extLst>
          </p:cNvPr>
          <p:cNvSpPr txBox="1"/>
          <p:nvPr/>
        </p:nvSpPr>
        <p:spPr>
          <a:xfrm>
            <a:off x="6894094" y="3003687"/>
            <a:ext cx="43674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常写为：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[x]</a:t>
            </a:r>
            <a:r>
              <a:rPr lang="zh-CN" altLang="en-US" sz="26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=1,0010011</a:t>
            </a:r>
            <a:endParaRPr lang="zh-CN" altLang="en-US" sz="26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29556EB-6EFA-4E71-80D7-52CCD3A0C834}"/>
              </a:ext>
            </a:extLst>
          </p:cNvPr>
          <p:cNvSpPr txBox="1"/>
          <p:nvPr/>
        </p:nvSpPr>
        <p:spPr>
          <a:xfrm>
            <a:off x="6894095" y="3494280"/>
            <a:ext cx="436746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若未指明机器字长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也可写为：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[x]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=1,10011</a:t>
            </a:r>
            <a:endParaRPr lang="zh-CN" altLang="en-US" sz="2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586DB3C-3BF3-45DC-BB9F-5F50AFD340EE}"/>
              </a:ext>
            </a:extLst>
          </p:cNvPr>
          <p:cNvSpPr txBox="1"/>
          <p:nvPr/>
        </p:nvSpPr>
        <p:spPr>
          <a:xfrm>
            <a:off x="6894094" y="5705274"/>
            <a:ext cx="419902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常写为：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[x]</a:t>
            </a:r>
            <a:r>
              <a:rPr lang="zh-CN" altLang="en-US" sz="26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=1.1100000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2135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/>
      <p:bldP spid="37" grpId="0"/>
      <p:bldP spid="38" grpId="0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0F49175E-A899-45D7-8305-1C36C92FC9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41479" y="1752375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符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0F49175E-A899-45D7-8305-1C36C92FC9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41479" y="1752375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符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6944" r="-59893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2151" t="-6944" r="-50537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8936" t="-6944" r="-400000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3226" t="-6944" r="-3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3226" t="-6944" r="-2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6809" t="-6944" r="-102128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4301" t="-6944" r="-3226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8C65D4E-4E06-4691-8E29-B36C00F284B6}"/>
                  </a:ext>
                </a:extLst>
              </p:cNvPr>
              <p:cNvSpPr txBox="1"/>
              <p:nvPr/>
            </p:nvSpPr>
            <p:spPr>
              <a:xfrm>
                <a:off x="1179095" y="2332951"/>
                <a:ext cx="11012905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若机器字长为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n+1</a:t>
                </a:r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位，原码整数的表示范围：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e>
                    </m:d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e>
                    </m:d>
                  </m:oMath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8C65D4E-4E06-4691-8E29-B36C00F28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095" y="2332951"/>
                <a:ext cx="11012905" cy="492443"/>
              </a:xfrm>
              <a:prstGeom prst="rect">
                <a:avLst/>
              </a:prstGeom>
              <a:blipFill>
                <a:blip r:embed="rId4"/>
                <a:stretch>
                  <a:fillRect l="-996" t="-13750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100B3A6-E290-47AD-9F49-A8C1E5B62FED}"/>
              </a:ext>
            </a:extLst>
          </p:cNvPr>
          <p:cNvSpPr txBox="1"/>
          <p:nvPr/>
        </p:nvSpPr>
        <p:spPr>
          <a:xfrm>
            <a:off x="1179095" y="2874436"/>
            <a:ext cx="911659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+0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两种形式</a:t>
            </a:r>
            <a:endParaRPr lang="zh-CN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5DF11EE-E844-4336-983D-6BB46ED777BB}"/>
                  </a:ext>
                </a:extLst>
              </p:cNvPr>
              <p:cNvSpPr txBox="1"/>
              <p:nvPr/>
            </p:nvSpPr>
            <p:spPr>
              <a:xfrm>
                <a:off x="1179095" y="5088912"/>
                <a:ext cx="10864516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若机器字长为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n+1</a:t>
                </a:r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位，原码小数的表示范围：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1−2</m:t>
                            </m:r>
                          </m:e>
                          <m:sup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5DF11EE-E844-4336-983D-6BB46ED77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095" y="5088912"/>
                <a:ext cx="10864516" cy="492443"/>
              </a:xfrm>
              <a:prstGeom prst="rect">
                <a:avLst/>
              </a:prstGeom>
              <a:blipFill>
                <a:blip r:embed="rId5"/>
                <a:stretch>
                  <a:fillRect l="-1010" t="-12346" b="-28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5527A60B-6913-40D6-B1C9-1EDEAD57D696}"/>
              </a:ext>
            </a:extLst>
          </p:cNvPr>
          <p:cNvSpPr txBox="1"/>
          <p:nvPr/>
        </p:nvSpPr>
        <p:spPr>
          <a:xfrm>
            <a:off x="1179095" y="5630397"/>
            <a:ext cx="911659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+0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两种形式</a:t>
            </a:r>
            <a:endParaRPr lang="zh-CN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3">
                <a:extLst>
                  <a:ext uri="{FF2B5EF4-FFF2-40B4-BE49-F238E27FC236}">
                    <a16:creationId xmlns:a16="http://schemas.microsoft.com/office/drawing/2014/main" id="{83891689-E64F-43E4-A035-60511D34A1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020824"/>
                  </p:ext>
                </p:extLst>
              </p:nvPr>
            </p:nvGraphicFramePr>
            <p:xfrm>
              <a:off x="2341479" y="4472241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符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3">
                <a:extLst>
                  <a:ext uri="{FF2B5EF4-FFF2-40B4-BE49-F238E27FC236}">
                    <a16:creationId xmlns:a16="http://schemas.microsoft.com/office/drawing/2014/main" id="{83891689-E64F-43E4-A035-60511D34A1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020824"/>
                  </p:ext>
                </p:extLst>
              </p:nvPr>
            </p:nvGraphicFramePr>
            <p:xfrm>
              <a:off x="2341479" y="4472241"/>
              <a:ext cx="4552616" cy="430887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569077">
                      <a:extLst>
                        <a:ext uri="{9D8B030D-6E8A-4147-A177-3AD203B41FA5}">
                          <a16:colId xmlns:a16="http://schemas.microsoft.com/office/drawing/2014/main" val="3389895658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337120450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2023119266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161277325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852458303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765143612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1751430107"/>
                        </a:ext>
                      </a:extLst>
                    </a:gridCol>
                    <a:gridCol w="569077">
                      <a:extLst>
                        <a:ext uri="{9D8B030D-6E8A-4147-A177-3AD203B41FA5}">
                          <a16:colId xmlns:a16="http://schemas.microsoft.com/office/drawing/2014/main" val="3460925895"/>
                        </a:ext>
                      </a:extLst>
                    </a:gridCol>
                  </a:tblGrid>
                  <a:tr h="43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符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6944" r="-59893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2151" t="-6944" r="-505376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8936" t="-6944" r="-400000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3226" t="-6944" r="-3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3226" t="-6944" r="-204301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96809" t="-6944" r="-102128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04301" t="-6944" r="-3226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6934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710FDBB3-025E-4D5E-B068-F758BD62C613}"/>
              </a:ext>
            </a:extLst>
          </p:cNvPr>
          <p:cNvSpPr txBox="1"/>
          <p:nvPr/>
        </p:nvSpPr>
        <p:spPr>
          <a:xfrm>
            <a:off x="2181725" y="1152403"/>
            <a:ext cx="16352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定点整数</a:t>
            </a:r>
            <a:endParaRPr lang="zh-CN" altLang="en-US" sz="2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16E234-7A2B-48A9-9EAF-37F7906DD728}"/>
              </a:ext>
            </a:extLst>
          </p:cNvPr>
          <p:cNvSpPr txBox="1"/>
          <p:nvPr/>
        </p:nvSpPr>
        <p:spPr>
          <a:xfrm>
            <a:off x="2181725" y="3886906"/>
            <a:ext cx="16352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定点小数</a:t>
            </a:r>
            <a:endParaRPr lang="zh-CN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48714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506731-B6C6-4875-9047-45A7E175B1F7}"/>
              </a:ext>
            </a:extLst>
          </p:cNvPr>
          <p:cNvSpPr txBox="1"/>
          <p:nvPr/>
        </p:nvSpPr>
        <p:spPr>
          <a:xfrm>
            <a:off x="629653" y="929494"/>
            <a:ext cx="112695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反码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：若符号位为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，则反码与原码相同；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若符号位为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，则数值位全部取反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832E0DB-57DD-403C-82B7-3DAF3CAD8549}"/>
                  </a:ext>
                </a:extLst>
              </p:cNvPr>
              <p:cNvSpPr txBox="1"/>
              <p:nvPr/>
            </p:nvSpPr>
            <p:spPr>
              <a:xfrm>
                <a:off x="829845" y="1635405"/>
                <a:ext cx="1414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=+19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832E0DB-57DD-403C-82B7-3DAF3CAD8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45" y="1635405"/>
                <a:ext cx="1414554" cy="369332"/>
              </a:xfrm>
              <a:prstGeom prst="rect">
                <a:avLst/>
              </a:prstGeom>
              <a:blipFill>
                <a:blip r:embed="rId3"/>
                <a:stretch>
                  <a:fillRect l="-2155" r="-517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4BDC56-6668-4564-9C93-7700DA4EE5E6}"/>
                  </a:ext>
                </a:extLst>
              </p:cNvPr>
              <p:cNvSpPr txBox="1"/>
              <p:nvPr/>
            </p:nvSpPr>
            <p:spPr>
              <a:xfrm>
                <a:off x="829845" y="2834991"/>
                <a:ext cx="1414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=−19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4BDC56-6668-4564-9C93-7700DA4EE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45" y="2834991"/>
                <a:ext cx="1414554" cy="369332"/>
              </a:xfrm>
              <a:prstGeom prst="rect">
                <a:avLst/>
              </a:prstGeom>
              <a:blipFill>
                <a:blip r:embed="rId4"/>
                <a:stretch>
                  <a:fillRect l="-2155" r="-517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BAFF11B-28F7-4406-9885-75C4BC463D59}"/>
                  </a:ext>
                </a:extLst>
              </p:cNvPr>
              <p:cNvSpPr txBox="1"/>
              <p:nvPr/>
            </p:nvSpPr>
            <p:spPr>
              <a:xfrm>
                <a:off x="3171670" y="1635405"/>
                <a:ext cx="2513637" cy="447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=0,0010011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BAFF11B-28F7-4406-9885-75C4BC46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70" y="1635405"/>
                <a:ext cx="2513637" cy="447880"/>
              </a:xfrm>
              <a:prstGeom prst="rect">
                <a:avLst/>
              </a:prstGeom>
              <a:blipFill>
                <a:blip r:embed="rId5"/>
                <a:stretch>
                  <a:fillRect l="-3632" r="-2663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B30A2B1-7CEA-4EA9-99DC-E2892EE6775B}"/>
                  </a:ext>
                </a:extLst>
              </p:cNvPr>
              <p:cNvSpPr txBox="1"/>
              <p:nvPr/>
            </p:nvSpPr>
            <p:spPr>
              <a:xfrm>
                <a:off x="3171670" y="2756443"/>
                <a:ext cx="2513637" cy="447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=1,0010011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B30A2B1-7CEA-4EA9-99DC-E2892EE67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70" y="2756443"/>
                <a:ext cx="2513637" cy="447880"/>
              </a:xfrm>
              <a:prstGeom prst="rect">
                <a:avLst/>
              </a:prstGeom>
              <a:blipFill>
                <a:blip r:embed="rId6"/>
                <a:stretch>
                  <a:fillRect l="-3632" r="-2663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55EA13F-D31A-492D-9C6A-1FE4CB18F0AE}"/>
                  </a:ext>
                </a:extLst>
              </p:cNvPr>
              <p:cNvSpPr txBox="1"/>
              <p:nvPr/>
            </p:nvSpPr>
            <p:spPr>
              <a:xfrm>
                <a:off x="3171670" y="2083285"/>
                <a:ext cx="2513637" cy="449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=0,0010011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55EA13F-D31A-492D-9C6A-1FE4CB18F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70" y="2083285"/>
                <a:ext cx="2513637" cy="449354"/>
              </a:xfrm>
              <a:prstGeom prst="rect">
                <a:avLst/>
              </a:prstGeom>
              <a:blipFill>
                <a:blip r:embed="rId7"/>
                <a:stretch>
                  <a:fillRect l="-3632" r="-2663" b="-30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D8A2CFF-7703-4B4B-B8FA-6C940723ED50}"/>
                  </a:ext>
                </a:extLst>
              </p:cNvPr>
              <p:cNvSpPr txBox="1"/>
              <p:nvPr/>
            </p:nvSpPr>
            <p:spPr>
              <a:xfrm>
                <a:off x="3171669" y="3204323"/>
                <a:ext cx="2513637" cy="449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=1,1101100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D8A2CFF-7703-4B4B-B8FA-6C940723E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69" y="3204323"/>
                <a:ext cx="2513637" cy="449354"/>
              </a:xfrm>
              <a:prstGeom prst="rect">
                <a:avLst/>
              </a:prstGeom>
              <a:blipFill>
                <a:blip r:embed="rId8"/>
                <a:stretch>
                  <a:fillRect l="-3632" r="-2663" b="-30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D5CF571-C850-439E-B980-20465BB2F948}"/>
                  </a:ext>
                </a:extLst>
              </p:cNvPr>
              <p:cNvSpPr txBox="1"/>
              <p:nvPr/>
            </p:nvSpPr>
            <p:spPr>
              <a:xfrm>
                <a:off x="829845" y="4136460"/>
                <a:ext cx="16469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=+0.75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D5CF571-C850-439E-B980-20465BB2F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45" y="4136460"/>
                <a:ext cx="1646989" cy="369332"/>
              </a:xfrm>
              <a:prstGeom prst="rect">
                <a:avLst/>
              </a:prstGeom>
              <a:blipFill>
                <a:blip r:embed="rId9"/>
                <a:stretch>
                  <a:fillRect l="-1852" r="-4444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4E46B71-77DD-45B2-AC09-D2ACBF98BCCF}"/>
                  </a:ext>
                </a:extLst>
              </p:cNvPr>
              <p:cNvSpPr txBox="1"/>
              <p:nvPr/>
            </p:nvSpPr>
            <p:spPr>
              <a:xfrm>
                <a:off x="829845" y="5336046"/>
                <a:ext cx="16469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=−0.75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4E46B71-77DD-45B2-AC09-D2ACBF98B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45" y="5336046"/>
                <a:ext cx="1646989" cy="369332"/>
              </a:xfrm>
              <a:prstGeom prst="rect">
                <a:avLst/>
              </a:prstGeom>
              <a:blipFill>
                <a:blip r:embed="rId10"/>
                <a:stretch>
                  <a:fillRect l="-1852" r="-4444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074ADDE-2FA6-4DD7-B0DE-10731101E45C}"/>
                  </a:ext>
                </a:extLst>
              </p:cNvPr>
              <p:cNvSpPr txBox="1"/>
              <p:nvPr/>
            </p:nvSpPr>
            <p:spPr>
              <a:xfrm>
                <a:off x="3171670" y="4136460"/>
                <a:ext cx="2513637" cy="447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=0.1100000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074ADDE-2FA6-4DD7-B0DE-10731101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70" y="4136460"/>
                <a:ext cx="2513637" cy="447880"/>
              </a:xfrm>
              <a:prstGeom prst="rect">
                <a:avLst/>
              </a:prstGeom>
              <a:blipFill>
                <a:blip r:embed="rId11"/>
                <a:stretch>
                  <a:fillRect l="-3632" r="-2663" b="-30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E6BF41D-3CA8-485A-8AB5-455C5F7041AF}"/>
                  </a:ext>
                </a:extLst>
              </p:cNvPr>
              <p:cNvSpPr txBox="1"/>
              <p:nvPr/>
            </p:nvSpPr>
            <p:spPr>
              <a:xfrm>
                <a:off x="3171670" y="5257498"/>
                <a:ext cx="2513637" cy="447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=1.1100000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E6BF41D-3CA8-485A-8AB5-455C5F704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70" y="5257498"/>
                <a:ext cx="2513637" cy="447880"/>
              </a:xfrm>
              <a:prstGeom prst="rect">
                <a:avLst/>
              </a:prstGeom>
              <a:blipFill>
                <a:blip r:embed="rId12"/>
                <a:stretch>
                  <a:fillRect l="-3632" r="-2663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383139C-F6C5-4DB0-8E49-7C189664FED6}"/>
                  </a:ext>
                </a:extLst>
              </p:cNvPr>
              <p:cNvSpPr txBox="1"/>
              <p:nvPr/>
            </p:nvSpPr>
            <p:spPr>
              <a:xfrm>
                <a:off x="3171670" y="4584340"/>
                <a:ext cx="2513637" cy="449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=0.1100000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383139C-F6C5-4DB0-8E49-7C189664F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70" y="4584340"/>
                <a:ext cx="2513637" cy="449354"/>
              </a:xfrm>
              <a:prstGeom prst="rect">
                <a:avLst/>
              </a:prstGeom>
              <a:blipFill>
                <a:blip r:embed="rId13"/>
                <a:stretch>
                  <a:fillRect l="-3632" r="-2663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B3EA8AE-A6E6-4240-9022-1CA04CF235BD}"/>
                  </a:ext>
                </a:extLst>
              </p:cNvPr>
              <p:cNvSpPr txBox="1"/>
              <p:nvPr/>
            </p:nvSpPr>
            <p:spPr>
              <a:xfrm>
                <a:off x="3171669" y="5705378"/>
                <a:ext cx="2513637" cy="449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=1.0011111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B3EA8AE-A6E6-4240-9022-1CA04CF23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669" y="5705378"/>
                <a:ext cx="2513637" cy="449354"/>
              </a:xfrm>
              <a:prstGeom prst="rect">
                <a:avLst/>
              </a:prstGeom>
              <a:blipFill>
                <a:blip r:embed="rId14"/>
                <a:stretch>
                  <a:fillRect l="-3632" r="-2663" b="-28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ECCF3CD-EAE0-46C7-97F5-7DF8373555E5}"/>
                  </a:ext>
                </a:extLst>
              </p:cNvPr>
              <p:cNvSpPr txBox="1"/>
              <p:nvPr/>
            </p:nvSpPr>
            <p:spPr>
              <a:xfrm>
                <a:off x="6096000" y="1563292"/>
                <a:ext cx="5634789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若机器字长为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n+1</a:t>
                </a:r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位，反码整数的</a:t>
                </a:r>
                <a:endParaRPr lang="en-US" altLang="zh-CN" sz="2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表示范围：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e>
                    </m:d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e>
                    </m:d>
                  </m:oMath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ECCF3CD-EAE0-46C7-97F5-7DF83735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63292"/>
                <a:ext cx="5634789" cy="892552"/>
              </a:xfrm>
              <a:prstGeom prst="rect">
                <a:avLst/>
              </a:prstGeom>
              <a:blipFill>
                <a:blip r:embed="rId15"/>
                <a:stretch>
                  <a:fillRect l="-1948" t="-6122" b="-15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F76E0154-687A-4725-ABC9-6C1CFD6C6215}"/>
              </a:ext>
            </a:extLst>
          </p:cNvPr>
          <p:cNvSpPr txBox="1"/>
          <p:nvPr/>
        </p:nvSpPr>
        <p:spPr>
          <a:xfrm>
            <a:off x="6096000" y="2527214"/>
            <a:ext cx="415557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+0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两种形式</a:t>
            </a:r>
            <a:endParaRPr lang="zh-CN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ED34599-3715-46AA-AFAD-B3832E6D8264}"/>
                  </a:ext>
                </a:extLst>
              </p:cNvPr>
              <p:cNvSpPr txBox="1"/>
              <p:nvPr/>
            </p:nvSpPr>
            <p:spPr>
              <a:xfrm>
                <a:off x="6096000" y="4332142"/>
                <a:ext cx="6096000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若机器字长为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n+1</a:t>
                </a:r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位，反码小数的</a:t>
                </a:r>
                <a:endParaRPr lang="en-US" altLang="zh-CN" sz="2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表示范围：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1−2</m:t>
                            </m:r>
                          </m:e>
                          <m:sup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1−2</m:t>
                            </m:r>
                          </m:e>
                          <m:sup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ED34599-3715-46AA-AFAD-B3832E6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32142"/>
                <a:ext cx="6096000" cy="892552"/>
              </a:xfrm>
              <a:prstGeom prst="rect">
                <a:avLst/>
              </a:prstGeom>
              <a:blipFill>
                <a:blip r:embed="rId16"/>
                <a:stretch>
                  <a:fillRect l="-1800" t="-6849" b="-15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F47C3C63-C427-47E3-A04D-411A92027B87}"/>
              </a:ext>
            </a:extLst>
          </p:cNvPr>
          <p:cNvSpPr txBox="1"/>
          <p:nvPr/>
        </p:nvSpPr>
        <p:spPr>
          <a:xfrm>
            <a:off x="6096000" y="5393370"/>
            <a:ext cx="411947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+0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两种形式</a:t>
            </a:r>
            <a:endParaRPr lang="zh-CN" altLang="en-US" sz="2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B3702-2835-475B-BC01-1DFF0F40CD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0" y="3091027"/>
            <a:ext cx="5370094" cy="9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  <p:bldP spid="18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43" grpId="0"/>
      <p:bldP spid="44" grpId="0"/>
      <p:bldP spid="45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506731-B6C6-4875-9047-45A7E175B1F7}"/>
              </a:ext>
            </a:extLst>
          </p:cNvPr>
          <p:cNvSpPr txBox="1"/>
          <p:nvPr/>
        </p:nvSpPr>
        <p:spPr>
          <a:xfrm>
            <a:off x="529056" y="702034"/>
            <a:ext cx="105520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补码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：正数的补码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原码，负数的补码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反码末位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+1（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要考虑进位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832E0DB-57DD-403C-82B7-3DAF3CAD8549}"/>
                  </a:ext>
                </a:extLst>
              </p:cNvPr>
              <p:cNvSpPr txBox="1"/>
              <p:nvPr/>
            </p:nvSpPr>
            <p:spPr>
              <a:xfrm>
                <a:off x="564538" y="1265916"/>
                <a:ext cx="129695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=+19</m:t>
                      </m:r>
                      <m:r>
                        <m:rPr>
                          <m:sty m:val="p"/>
                        </m:rPr>
                        <a:rPr lang="en-US" altLang="zh-CN" sz="2200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832E0DB-57DD-403C-82B7-3DAF3CAD8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8" y="1265916"/>
                <a:ext cx="1296958" cy="338554"/>
              </a:xfrm>
              <a:prstGeom prst="rect">
                <a:avLst/>
              </a:prstGeom>
              <a:blipFill>
                <a:blip r:embed="rId3"/>
                <a:stretch>
                  <a:fillRect l="-2830" r="-4717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4BDC56-6668-4564-9C93-7700DA4EE5E6}"/>
                  </a:ext>
                </a:extLst>
              </p:cNvPr>
              <p:cNvSpPr txBox="1"/>
              <p:nvPr/>
            </p:nvSpPr>
            <p:spPr>
              <a:xfrm>
                <a:off x="564538" y="2618199"/>
                <a:ext cx="129695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=−19</m:t>
                      </m:r>
                      <m:r>
                        <m:rPr>
                          <m:sty m:val="p"/>
                        </m:rPr>
                        <a:rPr lang="en-US" altLang="zh-CN" sz="2200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4BDC56-6668-4564-9C93-7700DA4EE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8" y="2618199"/>
                <a:ext cx="1296958" cy="338554"/>
              </a:xfrm>
              <a:prstGeom prst="rect">
                <a:avLst/>
              </a:prstGeom>
              <a:blipFill>
                <a:blip r:embed="rId4"/>
                <a:stretch>
                  <a:fillRect l="-2830" r="-4717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BAFF11B-28F7-4406-9885-75C4BC463D59}"/>
                  </a:ext>
                </a:extLst>
              </p:cNvPr>
              <p:cNvSpPr txBox="1"/>
              <p:nvPr/>
            </p:nvSpPr>
            <p:spPr>
              <a:xfrm>
                <a:off x="2906362" y="1229977"/>
                <a:ext cx="230595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=0,0010011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BAFF11B-28F7-4406-9885-75C4BC46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1229977"/>
                <a:ext cx="2305952" cy="410433"/>
              </a:xfrm>
              <a:prstGeom prst="rect">
                <a:avLst/>
              </a:prstGeom>
              <a:blipFill>
                <a:blip r:embed="rId5"/>
                <a:stretch>
                  <a:fillRect l="-3968" r="-2116" b="-32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B30A2B1-7CEA-4EA9-99DC-E2892EE6775B}"/>
                  </a:ext>
                </a:extLst>
              </p:cNvPr>
              <p:cNvSpPr txBox="1"/>
              <p:nvPr/>
            </p:nvSpPr>
            <p:spPr>
              <a:xfrm>
                <a:off x="2906362" y="2612532"/>
                <a:ext cx="230595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=1,0010011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B30A2B1-7CEA-4EA9-99DC-E2892EE67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2612532"/>
                <a:ext cx="2305952" cy="410433"/>
              </a:xfrm>
              <a:prstGeom prst="rect">
                <a:avLst/>
              </a:prstGeom>
              <a:blipFill>
                <a:blip r:embed="rId6"/>
                <a:stretch>
                  <a:fillRect l="-3968" t="-1493" r="-2116" b="-32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55EA13F-D31A-492D-9C6A-1FE4CB18F0AE}"/>
                  </a:ext>
                </a:extLst>
              </p:cNvPr>
              <p:cNvSpPr txBox="1"/>
              <p:nvPr/>
            </p:nvSpPr>
            <p:spPr>
              <a:xfrm>
                <a:off x="2906362" y="1598022"/>
                <a:ext cx="2305952" cy="41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=0,0010011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55EA13F-D31A-492D-9C6A-1FE4CB18F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1598022"/>
                <a:ext cx="2305952" cy="411844"/>
              </a:xfrm>
              <a:prstGeom prst="rect">
                <a:avLst/>
              </a:prstGeom>
              <a:blipFill>
                <a:blip r:embed="rId7"/>
                <a:stretch>
                  <a:fillRect l="-3968" r="-2116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D8A2CFF-7703-4B4B-B8FA-6C940723ED50}"/>
                  </a:ext>
                </a:extLst>
              </p:cNvPr>
              <p:cNvSpPr txBox="1"/>
              <p:nvPr/>
            </p:nvSpPr>
            <p:spPr>
              <a:xfrm>
                <a:off x="2906362" y="2956753"/>
                <a:ext cx="2305952" cy="41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=1,1101100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D8A2CFF-7703-4B4B-B8FA-6C940723E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2956753"/>
                <a:ext cx="2305952" cy="411844"/>
              </a:xfrm>
              <a:prstGeom prst="rect">
                <a:avLst/>
              </a:prstGeom>
              <a:blipFill>
                <a:blip r:embed="rId8"/>
                <a:stretch>
                  <a:fillRect l="-3968" r="-2116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D5CF571-C850-439E-B980-20465BB2F948}"/>
                  </a:ext>
                </a:extLst>
              </p:cNvPr>
              <p:cNvSpPr txBox="1"/>
              <p:nvPr/>
            </p:nvSpPr>
            <p:spPr>
              <a:xfrm>
                <a:off x="564538" y="4031026"/>
                <a:ext cx="151015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=+0.75</m:t>
                      </m:r>
                      <m:r>
                        <m:rPr>
                          <m:sty m:val="p"/>
                        </m:rPr>
                        <a:rPr lang="en-US" altLang="zh-CN" sz="2200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D5CF571-C850-439E-B980-20465BB2F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8" y="4031026"/>
                <a:ext cx="1510157" cy="338554"/>
              </a:xfrm>
              <a:prstGeom prst="rect">
                <a:avLst/>
              </a:prstGeom>
              <a:blipFill>
                <a:blip r:embed="rId9"/>
                <a:stretch>
                  <a:fillRect l="-2429" r="-4049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4E46B71-77DD-45B2-AC09-D2ACBF98BCCF}"/>
                  </a:ext>
                </a:extLst>
              </p:cNvPr>
              <p:cNvSpPr txBox="1"/>
              <p:nvPr/>
            </p:nvSpPr>
            <p:spPr>
              <a:xfrm>
                <a:off x="564538" y="5454230"/>
                <a:ext cx="151015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=−0.75</m:t>
                      </m:r>
                      <m:r>
                        <m:rPr>
                          <m:sty m:val="p"/>
                        </m:rPr>
                        <a:rPr lang="en-US" altLang="zh-CN" sz="2200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4E46B71-77DD-45B2-AC09-D2ACBF98B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8" y="5454230"/>
                <a:ext cx="1510157" cy="338554"/>
              </a:xfrm>
              <a:prstGeom prst="rect">
                <a:avLst/>
              </a:prstGeom>
              <a:blipFill>
                <a:blip r:embed="rId10"/>
                <a:stretch>
                  <a:fillRect l="-2429" r="-4049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074ADDE-2FA6-4DD7-B0DE-10731101E45C}"/>
                  </a:ext>
                </a:extLst>
              </p:cNvPr>
              <p:cNvSpPr txBox="1"/>
              <p:nvPr/>
            </p:nvSpPr>
            <p:spPr>
              <a:xfrm>
                <a:off x="2906362" y="3995087"/>
                <a:ext cx="230595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=0.1100000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074ADDE-2FA6-4DD7-B0DE-10731101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3995087"/>
                <a:ext cx="2305952" cy="410433"/>
              </a:xfrm>
              <a:prstGeom prst="rect">
                <a:avLst/>
              </a:prstGeom>
              <a:blipFill>
                <a:blip r:embed="rId11"/>
                <a:stretch>
                  <a:fillRect l="-3968" r="-2116"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E6BF41D-3CA8-485A-8AB5-455C5F7041AF}"/>
                  </a:ext>
                </a:extLst>
              </p:cNvPr>
              <p:cNvSpPr txBox="1"/>
              <p:nvPr/>
            </p:nvSpPr>
            <p:spPr>
              <a:xfrm>
                <a:off x="2906362" y="5377642"/>
                <a:ext cx="230595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=1.1100000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E6BF41D-3CA8-485A-8AB5-455C5F704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5377642"/>
                <a:ext cx="2305952" cy="410433"/>
              </a:xfrm>
              <a:prstGeom prst="rect">
                <a:avLst/>
              </a:prstGeom>
              <a:blipFill>
                <a:blip r:embed="rId12"/>
                <a:stretch>
                  <a:fillRect l="-3968" r="-2116" b="-32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383139C-F6C5-4DB0-8E49-7C189664FED6}"/>
                  </a:ext>
                </a:extLst>
              </p:cNvPr>
              <p:cNvSpPr txBox="1"/>
              <p:nvPr/>
            </p:nvSpPr>
            <p:spPr>
              <a:xfrm>
                <a:off x="2906362" y="4309088"/>
                <a:ext cx="2305952" cy="41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=0.1100000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383139C-F6C5-4DB0-8E49-7C189664F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4309088"/>
                <a:ext cx="2305952" cy="411844"/>
              </a:xfrm>
              <a:prstGeom prst="rect">
                <a:avLst/>
              </a:prstGeom>
              <a:blipFill>
                <a:blip r:embed="rId13"/>
                <a:stretch>
                  <a:fillRect l="-3968" r="-2116" b="-29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B3EA8AE-A6E6-4240-9022-1CA04CF235BD}"/>
                  </a:ext>
                </a:extLst>
              </p:cNvPr>
              <p:cNvSpPr txBox="1"/>
              <p:nvPr/>
            </p:nvSpPr>
            <p:spPr>
              <a:xfrm>
                <a:off x="2906362" y="5707836"/>
                <a:ext cx="2305952" cy="41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=1.0011111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B3EA8AE-A6E6-4240-9022-1CA04CF23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5707836"/>
                <a:ext cx="2305952" cy="411844"/>
              </a:xfrm>
              <a:prstGeom prst="rect">
                <a:avLst/>
              </a:prstGeom>
              <a:blipFill>
                <a:blip r:embed="rId14"/>
                <a:stretch>
                  <a:fillRect l="-3968" r="-2116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269FC3-D6C3-4028-B5BA-35C585EC1DB2}"/>
                  </a:ext>
                </a:extLst>
              </p:cNvPr>
              <p:cNvSpPr txBox="1"/>
              <p:nvPr/>
            </p:nvSpPr>
            <p:spPr>
              <a:xfrm>
                <a:off x="2906362" y="1949950"/>
                <a:ext cx="2305952" cy="424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补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=0,0010011</m:t>
                      </m:r>
                    </m:oMath>
                  </m:oMathPara>
                </a14:m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269FC3-D6C3-4028-B5BA-35C585EC1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1949950"/>
                <a:ext cx="2305952" cy="424090"/>
              </a:xfrm>
              <a:prstGeom prst="rect">
                <a:avLst/>
              </a:prstGeom>
              <a:blipFill>
                <a:blip r:embed="rId15"/>
                <a:stretch>
                  <a:fillRect l="-3968" r="-211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D75E795-D933-4A32-9211-9AF71AFF58C2}"/>
                  </a:ext>
                </a:extLst>
              </p:cNvPr>
              <p:cNvSpPr txBox="1"/>
              <p:nvPr/>
            </p:nvSpPr>
            <p:spPr>
              <a:xfrm>
                <a:off x="2906362" y="3367186"/>
                <a:ext cx="2305952" cy="424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补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=1,1101101</m:t>
                      </m:r>
                    </m:oMath>
                  </m:oMathPara>
                </a14:m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D75E795-D933-4A32-9211-9AF71AFF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3367186"/>
                <a:ext cx="2305952" cy="424090"/>
              </a:xfrm>
              <a:prstGeom prst="rect">
                <a:avLst/>
              </a:prstGeom>
              <a:blipFill>
                <a:blip r:embed="rId16"/>
                <a:stretch>
                  <a:fillRect l="-3968" r="-2116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960CE8C-C0CF-4899-853C-5E7B0EC27E5E}"/>
                  </a:ext>
                </a:extLst>
              </p:cNvPr>
              <p:cNvSpPr txBox="1"/>
              <p:nvPr/>
            </p:nvSpPr>
            <p:spPr>
              <a:xfrm>
                <a:off x="2906362" y="4669876"/>
                <a:ext cx="2305952" cy="424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补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=0.1100000</m:t>
                      </m:r>
                    </m:oMath>
                  </m:oMathPara>
                </a14:m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960CE8C-C0CF-4899-853C-5E7B0EC27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4669876"/>
                <a:ext cx="2305952" cy="424090"/>
              </a:xfrm>
              <a:prstGeom prst="rect">
                <a:avLst/>
              </a:prstGeom>
              <a:blipFill>
                <a:blip r:embed="rId17"/>
                <a:stretch>
                  <a:fillRect l="-3968" r="-2116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68C416A-C63F-4B72-877C-25AAD4C8EDEA}"/>
                  </a:ext>
                </a:extLst>
              </p:cNvPr>
              <p:cNvSpPr txBox="1"/>
              <p:nvPr/>
            </p:nvSpPr>
            <p:spPr>
              <a:xfrm>
                <a:off x="2906362" y="6118269"/>
                <a:ext cx="2305952" cy="424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补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=1.0100000</m:t>
                      </m:r>
                    </m:oMath>
                  </m:oMathPara>
                </a14:m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68C416A-C63F-4B72-877C-25AAD4C8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2" y="6118269"/>
                <a:ext cx="2305952" cy="424090"/>
              </a:xfrm>
              <a:prstGeom prst="rect">
                <a:avLst/>
              </a:prstGeom>
              <a:blipFill>
                <a:blip r:embed="rId18"/>
                <a:stretch>
                  <a:fillRect l="-3968" t="-1449" r="-211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385BE34-49F2-4DB4-AF6F-9DD0E66232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34731" y="1192675"/>
            <a:ext cx="4195310" cy="20438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13D0B1-890C-4A23-B402-5303986628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87060" y="3197414"/>
            <a:ext cx="6478955" cy="16672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FD05A8-1508-4113-90DF-594E5E70BF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64551" y="4909452"/>
            <a:ext cx="6123972" cy="1511746"/>
          </a:xfrm>
          <a:prstGeom prst="rect">
            <a:avLst/>
          </a:prstGeom>
        </p:spPr>
      </p:pic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DB19843E-9502-4F82-AA08-925605ED279C}"/>
              </a:ext>
            </a:extLst>
          </p:cNvPr>
          <p:cNvSpPr/>
          <p:nvPr/>
        </p:nvSpPr>
        <p:spPr>
          <a:xfrm>
            <a:off x="9264133" y="129360"/>
            <a:ext cx="1816951" cy="501532"/>
          </a:xfrm>
          <a:prstGeom prst="wedgeRoundRectCallout">
            <a:avLst>
              <a:gd name="adj1" fmla="val -33504"/>
              <a:gd name="adj2" fmla="val 69834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补补得原</a:t>
            </a:r>
          </a:p>
        </p:txBody>
      </p:sp>
    </p:spTree>
    <p:extLst>
      <p:ext uri="{BB962C8B-B14F-4D97-AF65-F5344CB8AC3E}">
        <p14:creationId xmlns:p14="http://schemas.microsoft.com/office/powerpoint/2010/main" val="316188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3" grpId="0"/>
      <p:bldP spid="34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506731-B6C6-4875-9047-45A7E175B1F7}"/>
              </a:ext>
            </a:extLst>
          </p:cNvPr>
          <p:cNvSpPr txBox="1"/>
          <p:nvPr/>
        </p:nvSpPr>
        <p:spPr>
          <a:xfrm>
            <a:off x="694529" y="808609"/>
            <a:ext cx="102060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移码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：补码的基础上将符号位取反。注意：移码只能用于表示整数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832E0DB-57DD-403C-82B7-3DAF3CAD8549}"/>
                  </a:ext>
                </a:extLst>
              </p:cNvPr>
              <p:cNvSpPr txBox="1"/>
              <p:nvPr/>
            </p:nvSpPr>
            <p:spPr>
              <a:xfrm>
                <a:off x="509178" y="1795305"/>
                <a:ext cx="153535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=+19</m:t>
                      </m:r>
                      <m:r>
                        <m:rPr>
                          <m:sty m:val="p"/>
                        </m:rPr>
                        <a:rPr lang="en-US" altLang="zh-CN" sz="2600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832E0DB-57DD-403C-82B7-3DAF3CAD8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8" y="1795305"/>
                <a:ext cx="153535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4BDC56-6668-4564-9C93-7700DA4EE5E6}"/>
                  </a:ext>
                </a:extLst>
              </p:cNvPr>
              <p:cNvSpPr txBox="1"/>
              <p:nvPr/>
            </p:nvSpPr>
            <p:spPr>
              <a:xfrm>
                <a:off x="504511" y="3474802"/>
                <a:ext cx="153535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=−19</m:t>
                      </m:r>
                      <m:r>
                        <m:rPr>
                          <m:sty m:val="p"/>
                        </m:rPr>
                        <a:rPr lang="en-US" altLang="zh-CN" sz="2600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4BDC56-6668-4564-9C93-7700DA4EE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11" y="3474802"/>
                <a:ext cx="153535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BAFF11B-28F7-4406-9885-75C4BC463D59}"/>
                  </a:ext>
                </a:extLst>
              </p:cNvPr>
              <p:cNvSpPr txBox="1"/>
              <p:nvPr/>
            </p:nvSpPr>
            <p:spPr>
              <a:xfrm>
                <a:off x="2353206" y="1795305"/>
                <a:ext cx="2729402" cy="48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6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=0,0010011</m:t>
                      </m:r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BAFF11B-28F7-4406-9885-75C4BC46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06" y="1795305"/>
                <a:ext cx="2729402" cy="485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B30A2B1-7CEA-4EA9-99DC-E2892EE6775B}"/>
                  </a:ext>
                </a:extLst>
              </p:cNvPr>
              <p:cNvSpPr txBox="1"/>
              <p:nvPr/>
            </p:nvSpPr>
            <p:spPr>
              <a:xfrm>
                <a:off x="2348539" y="3505074"/>
                <a:ext cx="2729402" cy="48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6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=1,0010011</m:t>
                      </m:r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B30A2B1-7CEA-4EA9-99DC-E2892EE67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539" y="3505074"/>
                <a:ext cx="2729402" cy="4851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55EA13F-D31A-492D-9C6A-1FE4CB18F0AE}"/>
                  </a:ext>
                </a:extLst>
              </p:cNvPr>
              <p:cNvSpPr txBox="1"/>
              <p:nvPr/>
            </p:nvSpPr>
            <p:spPr>
              <a:xfrm>
                <a:off x="2353206" y="2163350"/>
                <a:ext cx="2729402" cy="4867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=0,0010011</m:t>
                      </m:r>
                    </m:oMath>
                  </m:oMathPara>
                </a14:m>
                <a:endParaRPr lang="zh-CN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55EA13F-D31A-492D-9C6A-1FE4CB18F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06" y="2163350"/>
                <a:ext cx="2729402" cy="486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D8A2CFF-7703-4B4B-B8FA-6C940723ED50}"/>
                  </a:ext>
                </a:extLst>
              </p:cNvPr>
              <p:cNvSpPr txBox="1"/>
              <p:nvPr/>
            </p:nvSpPr>
            <p:spPr>
              <a:xfrm>
                <a:off x="2348539" y="3849295"/>
                <a:ext cx="2729402" cy="4867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=1,1101100</m:t>
                      </m:r>
                    </m:oMath>
                  </m:oMathPara>
                </a14:m>
                <a:endParaRPr lang="zh-CN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D8A2CFF-7703-4B4B-B8FA-6C940723E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539" y="3849295"/>
                <a:ext cx="2729402" cy="4867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269FC3-D6C3-4028-B5BA-35C585EC1DB2}"/>
                  </a:ext>
                </a:extLst>
              </p:cNvPr>
              <p:cNvSpPr txBox="1"/>
              <p:nvPr/>
            </p:nvSpPr>
            <p:spPr>
              <a:xfrm>
                <a:off x="2353206" y="2515278"/>
                <a:ext cx="2729402" cy="501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补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=0,0010011</m:t>
                      </m:r>
                    </m:oMath>
                  </m:oMathPara>
                </a14:m>
                <a:endParaRPr lang="zh-CN" alt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269FC3-D6C3-4028-B5BA-35C585EC1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06" y="2515278"/>
                <a:ext cx="2729402" cy="5012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D75E795-D933-4A32-9211-9AF71AFF58C2}"/>
                  </a:ext>
                </a:extLst>
              </p:cNvPr>
              <p:cNvSpPr txBox="1"/>
              <p:nvPr/>
            </p:nvSpPr>
            <p:spPr>
              <a:xfrm>
                <a:off x="2348539" y="4259728"/>
                <a:ext cx="2729402" cy="501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补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=1,1101101</m:t>
                      </m:r>
                    </m:oMath>
                  </m:oMathPara>
                </a14:m>
                <a:endParaRPr lang="zh-CN" alt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D75E795-D933-4A32-9211-9AF71AFF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539" y="4259728"/>
                <a:ext cx="2729402" cy="5012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B303C9EB-70C0-4100-88DE-4750BCF823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3780" y="1349520"/>
            <a:ext cx="5470851" cy="9480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85BE34-49F2-4DB4-AF6F-9DD0E66232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3781" y="2195086"/>
            <a:ext cx="3893976" cy="1897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FE111FA-E65B-4091-AF77-F00A5723A3DC}"/>
                  </a:ext>
                </a:extLst>
              </p:cNvPr>
              <p:cNvSpPr txBox="1"/>
              <p:nvPr/>
            </p:nvSpPr>
            <p:spPr>
              <a:xfrm>
                <a:off x="2344244" y="2919415"/>
                <a:ext cx="2729402" cy="502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移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=1,0010011</m:t>
                      </m:r>
                    </m:oMath>
                  </m:oMathPara>
                </a14:m>
                <a:endParaRPr lang="zh-CN" alt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FE111FA-E65B-4091-AF77-F00A5723A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244" y="2919415"/>
                <a:ext cx="2729402" cy="5020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9082950-6631-4621-8BE5-6B0791E71B87}"/>
                  </a:ext>
                </a:extLst>
              </p:cNvPr>
              <p:cNvSpPr txBox="1"/>
              <p:nvPr/>
            </p:nvSpPr>
            <p:spPr>
              <a:xfrm>
                <a:off x="2353206" y="4652180"/>
                <a:ext cx="2729402" cy="502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移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=0,1101101</m:t>
                      </m:r>
                    </m:oMath>
                  </m:oMathPara>
                </a14:m>
                <a:endParaRPr lang="zh-CN" alt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9082950-6631-4621-8BE5-6B0791E71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06" y="4652180"/>
                <a:ext cx="2729402" cy="5020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6E1BE58-ED9E-4C7E-A549-8EFEC9EF11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3779" y="4259727"/>
            <a:ext cx="3466829" cy="6779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B41454-892A-4A35-88F4-3529F39EC9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30613" y="5154241"/>
            <a:ext cx="6317184" cy="11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6F47BE-46C2-4F0A-963A-E06F41E5D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30" y="691666"/>
            <a:ext cx="9195339" cy="602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7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用几种编码表示定点整数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A56F2C-F21C-4C7A-B56A-D04E856F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80"/>
          <a:stretch/>
        </p:blipFill>
        <p:spPr>
          <a:xfrm>
            <a:off x="60767" y="637636"/>
            <a:ext cx="8673581" cy="61134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156B0B-DB92-40EC-87BD-11F9D19E9C8F}"/>
              </a:ext>
            </a:extLst>
          </p:cNvPr>
          <p:cNvSpPr txBox="1"/>
          <p:nvPr/>
        </p:nvSpPr>
        <p:spPr>
          <a:xfrm>
            <a:off x="8792986" y="1532813"/>
            <a:ext cx="295522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原码和反码的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有两种表示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补码和移码的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只有一种表示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补码和移码可以多表示一个负数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506731-B6C6-4875-9047-45A7E175B1F7}"/>
              </a:ext>
            </a:extLst>
          </p:cNvPr>
          <p:cNvSpPr txBox="1"/>
          <p:nvPr/>
        </p:nvSpPr>
        <p:spPr>
          <a:xfrm>
            <a:off x="856220" y="762397"/>
            <a:ext cx="96179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定点整数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x=50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位原码、反码、补码、移码表示。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BAFF11B-28F7-4406-9885-75C4BC463D59}"/>
                  </a:ext>
                </a:extLst>
              </p:cNvPr>
              <p:cNvSpPr txBox="1"/>
              <p:nvPr/>
            </p:nvSpPr>
            <p:spPr>
              <a:xfrm>
                <a:off x="923641" y="3887715"/>
                <a:ext cx="230595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=1,0001101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BAFF11B-28F7-4406-9885-75C4BC46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41" y="3887715"/>
                <a:ext cx="2305952" cy="410433"/>
              </a:xfrm>
              <a:prstGeom prst="rect">
                <a:avLst/>
              </a:prstGeom>
              <a:blipFill>
                <a:blip r:embed="rId3"/>
                <a:stretch>
                  <a:fillRect l="-3968" t="-1493" r="-2116" b="-32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55EA13F-D31A-492D-9C6A-1FE4CB18F0AE}"/>
                  </a:ext>
                </a:extLst>
              </p:cNvPr>
              <p:cNvSpPr txBox="1"/>
              <p:nvPr/>
            </p:nvSpPr>
            <p:spPr>
              <a:xfrm>
                <a:off x="923641" y="4255760"/>
                <a:ext cx="2305952" cy="41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=1,0001101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55EA13F-D31A-492D-9C6A-1FE4CB18F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41" y="4255760"/>
                <a:ext cx="2305952" cy="411844"/>
              </a:xfrm>
              <a:prstGeom prst="rect">
                <a:avLst/>
              </a:prstGeom>
              <a:blipFill>
                <a:blip r:embed="rId4"/>
                <a:stretch>
                  <a:fillRect l="-3968" r="-2116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269FC3-D6C3-4028-B5BA-35C585EC1DB2}"/>
                  </a:ext>
                </a:extLst>
              </p:cNvPr>
              <p:cNvSpPr txBox="1"/>
              <p:nvPr/>
            </p:nvSpPr>
            <p:spPr>
              <a:xfrm>
                <a:off x="923641" y="4607688"/>
                <a:ext cx="2305952" cy="424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补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=1,0001101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269FC3-D6C3-4028-B5BA-35C585EC1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41" y="4607688"/>
                <a:ext cx="2305952" cy="424090"/>
              </a:xfrm>
              <a:prstGeom prst="rect">
                <a:avLst/>
              </a:prstGeom>
              <a:blipFill>
                <a:blip r:embed="rId5"/>
                <a:stretch>
                  <a:fillRect l="-3968" r="-211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FE111FA-E65B-4091-AF77-F00A5723A3DC}"/>
                  </a:ext>
                </a:extLst>
              </p:cNvPr>
              <p:cNvSpPr txBox="1"/>
              <p:nvPr/>
            </p:nvSpPr>
            <p:spPr>
              <a:xfrm>
                <a:off x="914679" y="5011825"/>
                <a:ext cx="2305952" cy="42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移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=1,0001101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FE111FA-E65B-4091-AF77-F00A5723A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79" y="5011825"/>
                <a:ext cx="2305952" cy="424796"/>
              </a:xfrm>
              <a:prstGeom prst="rect">
                <a:avLst/>
              </a:prstGeom>
              <a:blipFill>
                <a:blip r:embed="rId6"/>
                <a:stretch>
                  <a:fillRect l="-3968" r="-2116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5C6A37AD-6103-4AF2-B8F8-2E16FD731299}"/>
              </a:ext>
            </a:extLst>
          </p:cNvPr>
          <p:cNvSpPr txBox="1"/>
          <p:nvPr/>
        </p:nvSpPr>
        <p:spPr>
          <a:xfrm>
            <a:off x="856220" y="2037969"/>
            <a:ext cx="96179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定点整数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x=-100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位原码、反码、补码、移码表示。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7BFC455-96B5-4BA7-89A4-4873D3050BE6}"/>
                  </a:ext>
                </a:extLst>
              </p:cNvPr>
              <p:cNvSpPr txBox="1"/>
              <p:nvPr/>
            </p:nvSpPr>
            <p:spPr>
              <a:xfrm>
                <a:off x="856220" y="1261527"/>
                <a:ext cx="230595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0110010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7BFC455-96B5-4BA7-89A4-4873D3050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20" y="1261527"/>
                <a:ext cx="2305952" cy="410433"/>
              </a:xfrm>
              <a:prstGeom prst="rect">
                <a:avLst/>
              </a:prstGeom>
              <a:blipFill>
                <a:blip r:embed="rId7"/>
                <a:stretch>
                  <a:fillRect l="-2902" r="-1055" b="-32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23ADC80-C1AB-4AA7-A883-E88EFA2F6A23}"/>
                  </a:ext>
                </a:extLst>
              </p:cNvPr>
              <p:cNvSpPr txBox="1"/>
              <p:nvPr/>
            </p:nvSpPr>
            <p:spPr>
              <a:xfrm>
                <a:off x="3608933" y="1261527"/>
                <a:ext cx="2305952" cy="41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0110010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23ADC80-C1AB-4AA7-A883-E88EFA2F6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933" y="1261527"/>
                <a:ext cx="2305952" cy="411844"/>
              </a:xfrm>
              <a:prstGeom prst="rect">
                <a:avLst/>
              </a:prstGeom>
              <a:blipFill>
                <a:blip r:embed="rId8"/>
                <a:stretch>
                  <a:fillRect l="-2910" r="-1323" b="-27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46EB58F-4633-46E4-B078-47F5BD278C75}"/>
                  </a:ext>
                </a:extLst>
              </p:cNvPr>
              <p:cNvSpPr txBox="1"/>
              <p:nvPr/>
            </p:nvSpPr>
            <p:spPr>
              <a:xfrm>
                <a:off x="6361646" y="1261527"/>
                <a:ext cx="2305952" cy="424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补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0110010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46EB58F-4633-46E4-B078-47F5BD278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46" y="1261527"/>
                <a:ext cx="2305952" cy="424090"/>
              </a:xfrm>
              <a:prstGeom prst="rect">
                <a:avLst/>
              </a:prstGeom>
              <a:blipFill>
                <a:blip r:embed="rId9"/>
                <a:stretch>
                  <a:fillRect l="-2910" r="-1323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CC7330A-A7FA-4756-8B57-2B506FEBB694}"/>
                  </a:ext>
                </a:extLst>
              </p:cNvPr>
              <p:cNvSpPr txBox="1"/>
              <p:nvPr/>
            </p:nvSpPr>
            <p:spPr>
              <a:xfrm>
                <a:off x="9114359" y="1261527"/>
                <a:ext cx="2305952" cy="42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移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0110010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CC7330A-A7FA-4756-8B57-2B506FEBB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59" y="1261527"/>
                <a:ext cx="2305952" cy="424796"/>
              </a:xfrm>
              <a:prstGeom prst="rect">
                <a:avLst/>
              </a:prstGeom>
              <a:blipFill>
                <a:blip r:embed="rId10"/>
                <a:stretch>
                  <a:fillRect l="-2910" r="-1323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0D3290-0877-49F7-9F6C-FC06BF4F5787}"/>
                  </a:ext>
                </a:extLst>
              </p:cNvPr>
              <p:cNvSpPr txBox="1"/>
              <p:nvPr/>
            </p:nvSpPr>
            <p:spPr>
              <a:xfrm>
                <a:off x="856220" y="2568779"/>
                <a:ext cx="230595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1100100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0D3290-0877-49F7-9F6C-FC06BF4F5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20" y="2568779"/>
                <a:ext cx="2305952" cy="410433"/>
              </a:xfrm>
              <a:prstGeom prst="rect">
                <a:avLst/>
              </a:prstGeom>
              <a:blipFill>
                <a:blip r:embed="rId11"/>
                <a:stretch>
                  <a:fillRect l="-2902" r="-1055"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7439167-9814-4A93-A7B4-C3EAB3DF0A27}"/>
                  </a:ext>
                </a:extLst>
              </p:cNvPr>
              <p:cNvSpPr txBox="1"/>
              <p:nvPr/>
            </p:nvSpPr>
            <p:spPr>
              <a:xfrm>
                <a:off x="3608933" y="2568779"/>
                <a:ext cx="2305952" cy="41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0011011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7439167-9814-4A93-A7B4-C3EAB3DF0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933" y="2568779"/>
                <a:ext cx="2305952" cy="411844"/>
              </a:xfrm>
              <a:prstGeom prst="rect">
                <a:avLst/>
              </a:prstGeom>
              <a:blipFill>
                <a:blip r:embed="rId12"/>
                <a:stretch>
                  <a:fillRect l="-2910" r="-1323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1A367D-D972-48E3-BC6D-52F0CED330A2}"/>
                  </a:ext>
                </a:extLst>
              </p:cNvPr>
              <p:cNvSpPr txBox="1"/>
              <p:nvPr/>
            </p:nvSpPr>
            <p:spPr>
              <a:xfrm>
                <a:off x="6361646" y="2568779"/>
                <a:ext cx="2305952" cy="424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补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0011100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1A367D-D972-48E3-BC6D-52F0CED33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46" y="2568779"/>
                <a:ext cx="2305952" cy="424090"/>
              </a:xfrm>
              <a:prstGeom prst="rect">
                <a:avLst/>
              </a:prstGeom>
              <a:blipFill>
                <a:blip r:embed="rId13"/>
                <a:stretch>
                  <a:fillRect l="-2910" r="-1323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B0257DB-72BF-4924-AF11-7A90F14F2041}"/>
                  </a:ext>
                </a:extLst>
              </p:cNvPr>
              <p:cNvSpPr txBox="1"/>
              <p:nvPr/>
            </p:nvSpPr>
            <p:spPr>
              <a:xfrm>
                <a:off x="9114359" y="2568779"/>
                <a:ext cx="2305952" cy="42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移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0011100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B0257DB-72BF-4924-AF11-7A90F14F2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59" y="2568779"/>
                <a:ext cx="2305952" cy="424796"/>
              </a:xfrm>
              <a:prstGeom prst="rect">
                <a:avLst/>
              </a:prstGeom>
              <a:blipFill>
                <a:blip r:embed="rId14"/>
                <a:stretch>
                  <a:fillRect l="-2910" r="-1323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F9A09EA4-C3A4-4500-B671-84DACE513E70}"/>
              </a:ext>
            </a:extLst>
          </p:cNvPr>
          <p:cNvSpPr txBox="1"/>
          <p:nvPr/>
        </p:nvSpPr>
        <p:spPr>
          <a:xfrm>
            <a:off x="856220" y="3321334"/>
            <a:ext cx="96179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求下列各种码对应的真值：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8B32471-FB1B-4656-ABE4-C4FC7A492FF6}"/>
                  </a:ext>
                </a:extLst>
              </p:cNvPr>
              <p:cNvSpPr txBox="1"/>
              <p:nvPr/>
            </p:nvSpPr>
            <p:spPr>
              <a:xfrm>
                <a:off x="6257178" y="3887715"/>
                <a:ext cx="230595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=0,0001101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8B32471-FB1B-4656-ABE4-C4FC7A49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178" y="3887715"/>
                <a:ext cx="2305951" cy="410433"/>
              </a:xfrm>
              <a:prstGeom prst="rect">
                <a:avLst/>
              </a:prstGeom>
              <a:blipFill>
                <a:blip r:embed="rId15"/>
                <a:stretch>
                  <a:fillRect l="-3958" t="-1493" r="-1847" b="-32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DF96802-4C15-4265-AA12-61889968E75B}"/>
                  </a:ext>
                </a:extLst>
              </p:cNvPr>
              <p:cNvSpPr txBox="1"/>
              <p:nvPr/>
            </p:nvSpPr>
            <p:spPr>
              <a:xfrm>
                <a:off x="6257178" y="4255760"/>
                <a:ext cx="2305952" cy="41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反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=0,0001101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DF96802-4C15-4265-AA12-61889968E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178" y="4255760"/>
                <a:ext cx="2305952" cy="411844"/>
              </a:xfrm>
              <a:prstGeom prst="rect">
                <a:avLst/>
              </a:prstGeom>
              <a:blipFill>
                <a:blip r:embed="rId16"/>
                <a:stretch>
                  <a:fillRect l="-3958" r="-1847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5481510-C60A-4C5C-821A-68480AEDF809}"/>
                  </a:ext>
                </a:extLst>
              </p:cNvPr>
              <p:cNvSpPr txBox="1"/>
              <p:nvPr/>
            </p:nvSpPr>
            <p:spPr>
              <a:xfrm>
                <a:off x="6257178" y="4607688"/>
                <a:ext cx="2305951" cy="424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补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=0,0001101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5481510-C60A-4C5C-821A-68480AEDF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178" y="4607688"/>
                <a:ext cx="2305951" cy="424090"/>
              </a:xfrm>
              <a:prstGeom prst="rect">
                <a:avLst/>
              </a:prstGeom>
              <a:blipFill>
                <a:blip r:embed="rId17"/>
                <a:stretch>
                  <a:fillRect l="-3958" r="-184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94F4394-FCC9-43A9-B037-308C4A10A6F4}"/>
                  </a:ext>
                </a:extLst>
              </p:cNvPr>
              <p:cNvSpPr txBox="1"/>
              <p:nvPr/>
            </p:nvSpPr>
            <p:spPr>
              <a:xfrm>
                <a:off x="6248216" y="5011825"/>
                <a:ext cx="2305952" cy="42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移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=0,0001101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94F4394-FCC9-43A9-B037-308C4A10A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216" y="5011825"/>
                <a:ext cx="2305952" cy="424796"/>
              </a:xfrm>
              <a:prstGeom prst="rect">
                <a:avLst/>
              </a:prstGeom>
              <a:blipFill>
                <a:blip r:embed="rId18"/>
                <a:stretch>
                  <a:fillRect l="-3968" r="-2116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AB3DE92-C82E-487F-9B0C-3A0DE56A66E8}"/>
                  </a:ext>
                </a:extLst>
              </p:cNvPr>
              <p:cNvSpPr txBox="1"/>
              <p:nvPr/>
            </p:nvSpPr>
            <p:spPr>
              <a:xfrm>
                <a:off x="3374073" y="3887715"/>
                <a:ext cx="142500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=−13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AB3DE92-C82E-487F-9B0C-3A0DE56A6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73" y="3887715"/>
                <a:ext cx="1425005" cy="338554"/>
              </a:xfrm>
              <a:prstGeom prst="rect">
                <a:avLst/>
              </a:prstGeom>
              <a:blipFill>
                <a:blip r:embed="rId19"/>
                <a:stretch>
                  <a:fillRect l="-2564" r="-3846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D0BE9B0-4656-4371-A61F-5AF7530BB2AE}"/>
                  </a:ext>
                </a:extLst>
              </p:cNvPr>
              <p:cNvSpPr txBox="1"/>
              <p:nvPr/>
            </p:nvSpPr>
            <p:spPr>
              <a:xfrm>
                <a:off x="3374073" y="4255760"/>
                <a:ext cx="158049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=−114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D0BE9B0-4656-4371-A61F-5AF7530BB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73" y="4255760"/>
                <a:ext cx="1580497" cy="338554"/>
              </a:xfrm>
              <a:prstGeom prst="rect">
                <a:avLst/>
              </a:prstGeom>
              <a:blipFill>
                <a:blip r:embed="rId20"/>
                <a:stretch>
                  <a:fillRect l="-2308" r="-3077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23579F8-4DEB-411F-B2E5-F735C23D4504}"/>
                  </a:ext>
                </a:extLst>
              </p:cNvPr>
              <p:cNvSpPr txBox="1"/>
              <p:nvPr/>
            </p:nvSpPr>
            <p:spPr>
              <a:xfrm>
                <a:off x="3374073" y="4607688"/>
                <a:ext cx="158049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=−115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23579F8-4DEB-411F-B2E5-F735C23D4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73" y="4607688"/>
                <a:ext cx="1580497" cy="338554"/>
              </a:xfrm>
              <a:prstGeom prst="rect">
                <a:avLst/>
              </a:prstGeom>
              <a:blipFill>
                <a:blip r:embed="rId21"/>
                <a:stretch>
                  <a:fillRect l="-2308" r="-3462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BBE810C-D16E-4ABF-A348-CD89F8DE409A}"/>
                  </a:ext>
                </a:extLst>
              </p:cNvPr>
              <p:cNvSpPr txBox="1"/>
              <p:nvPr/>
            </p:nvSpPr>
            <p:spPr>
              <a:xfrm>
                <a:off x="3365111" y="5011825"/>
                <a:ext cx="121501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BBE810C-D16E-4ABF-A348-CD89F8D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11" y="5011825"/>
                <a:ext cx="1215013" cy="338554"/>
              </a:xfrm>
              <a:prstGeom prst="rect">
                <a:avLst/>
              </a:prstGeom>
              <a:blipFill>
                <a:blip r:embed="rId22"/>
                <a:stretch>
                  <a:fillRect l="-3015" r="-5025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4B7F500-3C12-473C-A143-7F478C4ADE1F}"/>
                  </a:ext>
                </a:extLst>
              </p:cNvPr>
              <p:cNvSpPr txBox="1"/>
              <p:nvPr/>
            </p:nvSpPr>
            <p:spPr>
              <a:xfrm>
                <a:off x="8676560" y="3859143"/>
                <a:ext cx="121501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4B7F500-3C12-473C-A143-7F478C4AD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560" y="3859143"/>
                <a:ext cx="1215013" cy="338554"/>
              </a:xfrm>
              <a:prstGeom prst="rect">
                <a:avLst/>
              </a:prstGeom>
              <a:blipFill>
                <a:blip r:embed="rId23"/>
                <a:stretch>
                  <a:fillRect l="-3000" r="-4500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D6218E3-C6CC-4B50-BB63-A430990CF3C4}"/>
                  </a:ext>
                </a:extLst>
              </p:cNvPr>
              <p:cNvSpPr txBox="1"/>
              <p:nvPr/>
            </p:nvSpPr>
            <p:spPr>
              <a:xfrm>
                <a:off x="8676560" y="4227188"/>
                <a:ext cx="121501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D6218E3-C6CC-4B50-BB63-A430990CF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560" y="4227188"/>
                <a:ext cx="1215013" cy="338554"/>
              </a:xfrm>
              <a:prstGeom prst="rect">
                <a:avLst/>
              </a:prstGeom>
              <a:blipFill>
                <a:blip r:embed="rId24"/>
                <a:stretch>
                  <a:fillRect l="-3000" r="-4500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5C15FDD-6951-4472-8A45-1FE70A0E1C1C}"/>
                  </a:ext>
                </a:extLst>
              </p:cNvPr>
              <p:cNvSpPr txBox="1"/>
              <p:nvPr/>
            </p:nvSpPr>
            <p:spPr>
              <a:xfrm>
                <a:off x="8676560" y="4579116"/>
                <a:ext cx="121501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5C15FDD-6951-4472-8A45-1FE70A0E1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560" y="4579116"/>
                <a:ext cx="1215012" cy="338554"/>
              </a:xfrm>
              <a:prstGeom prst="rect">
                <a:avLst/>
              </a:prstGeom>
              <a:blipFill>
                <a:blip r:embed="rId25"/>
                <a:stretch>
                  <a:fillRect l="-3000" r="-4500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BEA9514-B8E6-49D0-A10A-6A38FF81C7A2}"/>
                  </a:ext>
                </a:extLst>
              </p:cNvPr>
              <p:cNvSpPr txBox="1"/>
              <p:nvPr/>
            </p:nvSpPr>
            <p:spPr>
              <a:xfrm>
                <a:off x="8667598" y="4983253"/>
                <a:ext cx="158049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=−115</m:t>
                      </m:r>
                    </m:oMath>
                  </m:oMathPara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BEA9514-B8E6-49D0-A10A-6A38FF81C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598" y="4983253"/>
                <a:ext cx="1580497" cy="338554"/>
              </a:xfrm>
              <a:prstGeom prst="rect">
                <a:avLst/>
              </a:prstGeom>
              <a:blipFill>
                <a:blip r:embed="rId26"/>
                <a:stretch>
                  <a:fillRect l="-2317" r="-3475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090D244-09FF-493E-A7D6-4EAD80BB5A12}"/>
                  </a:ext>
                </a:extLst>
              </p:cNvPr>
              <p:cNvSpPr txBox="1"/>
              <p:nvPr/>
            </p:nvSpPr>
            <p:spPr>
              <a:xfrm>
                <a:off x="856219" y="5817334"/>
                <a:ext cx="10766285" cy="5935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技巧：由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zh-CN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补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快速求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zh-CN" altLang="en-US" sz="2600" i="1">
                            <a:latin typeface="Cambria Math" panose="02040503050406030204" pitchFamily="18" charset="0"/>
                          </a:rPr>
                          <m:t>补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的方法：</a:t>
                </a:r>
                <a:r>
                  <a:rPr lang="zh-CN" altLang="en-US" sz="2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符号位、数值位全部取反，末位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+1</a:t>
                </a:r>
                <a:endParaRPr lang="zh-CN" alt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090D244-09FF-493E-A7D6-4EAD80BB5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9" y="5817334"/>
                <a:ext cx="10766285" cy="593560"/>
              </a:xfrm>
              <a:prstGeom prst="rect">
                <a:avLst/>
              </a:prstGeom>
              <a:blipFill>
                <a:blip r:embed="rId27"/>
                <a:stretch>
                  <a:fillRect l="-1019" t="-9184"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1" grpId="0"/>
      <p:bldP spid="3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知识回顾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2C195D-6E2A-4A93-858D-71714090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52"/>
            <a:ext cx="12192000" cy="616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42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补码的作用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050142-CAD9-43ED-B226-4890E15FF9DC}"/>
              </a:ext>
            </a:extLst>
          </p:cNvPr>
          <p:cNvSpPr txBox="1"/>
          <p:nvPr/>
        </p:nvSpPr>
        <p:spPr>
          <a:xfrm>
            <a:off x="5285519" y="1138793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r>
              <a:rPr lang="en-US" altLang="zh-CN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CB1A70-C9D0-42A5-BBBE-49F173256492}"/>
              </a:ext>
            </a:extLst>
          </p:cNvPr>
          <p:cNvSpPr txBox="1"/>
          <p:nvPr/>
        </p:nvSpPr>
        <p:spPr>
          <a:xfrm>
            <a:off x="4946180" y="1537793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+ 1</a:t>
            </a:r>
            <a:r>
              <a:rPr lang="en-US" altLang="zh-CN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F8870AE-A128-4A1D-8A19-2040DDC32523}"/>
              </a:ext>
            </a:extLst>
          </p:cNvPr>
          <p:cNvCxnSpPr/>
          <p:nvPr/>
        </p:nvCxnSpPr>
        <p:spPr>
          <a:xfrm>
            <a:off x="4692316" y="1953033"/>
            <a:ext cx="22141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25AFDB2-78BF-445E-B238-B97E11DB0DB4}"/>
              </a:ext>
            </a:extLst>
          </p:cNvPr>
          <p:cNvSpPr txBox="1"/>
          <p:nvPr/>
        </p:nvSpPr>
        <p:spPr>
          <a:xfrm>
            <a:off x="5288725" y="1990795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0011100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66D1717-3E69-44B2-BEDD-880F46779433}"/>
              </a:ext>
            </a:extLst>
          </p:cNvPr>
          <p:cNvSpPr txBox="1"/>
          <p:nvPr/>
        </p:nvSpPr>
        <p:spPr>
          <a:xfrm>
            <a:off x="7319397" y="691666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无符号数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1F75BAA-3FFA-479B-A09F-37CC9D09CEA4}"/>
              </a:ext>
            </a:extLst>
          </p:cNvPr>
          <p:cNvSpPr txBox="1"/>
          <p:nvPr/>
        </p:nvSpPr>
        <p:spPr>
          <a:xfrm>
            <a:off x="7807203" y="1138792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DejaVu Sans" panose="020B0603030804020204" pitchFamily="34" charset="0"/>
                <a:cs typeface="DejaVu Sans" panose="020B0603030804020204" pitchFamily="34" charset="0"/>
              </a:rPr>
              <a:t>14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7C52FF4-2220-499E-8A7E-7C83093CFEF3}"/>
              </a:ext>
            </a:extLst>
          </p:cNvPr>
          <p:cNvSpPr txBox="1"/>
          <p:nvPr/>
        </p:nvSpPr>
        <p:spPr>
          <a:xfrm>
            <a:off x="7627667" y="1537792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DejaVu Sans" panose="020B0603030804020204" pitchFamily="34" charset="0"/>
                <a:cs typeface="DejaVu Sans" panose="020B0603030804020204" pitchFamily="34" charset="0"/>
              </a:rPr>
              <a:t>142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D7E57C2-B93C-43C3-B751-8F4DEE2F695C}"/>
              </a:ext>
            </a:extLst>
          </p:cNvPr>
          <p:cNvSpPr txBox="1"/>
          <p:nvPr/>
        </p:nvSpPr>
        <p:spPr>
          <a:xfrm>
            <a:off x="7627666" y="1990795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DejaVu Sans" panose="020B0603030804020204" pitchFamily="34" charset="0"/>
                <a:cs typeface="DejaVu Sans" panose="020B0603030804020204" pitchFamily="34" charset="0"/>
              </a:rPr>
              <a:t>156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9CDD505-5791-4071-A808-28824C8CC825}"/>
              </a:ext>
            </a:extLst>
          </p:cNvPr>
          <p:cNvSpPr txBox="1"/>
          <p:nvPr/>
        </p:nvSpPr>
        <p:spPr>
          <a:xfrm>
            <a:off x="2135459" y="677967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原码表示的有符号数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0C3A3DE-9081-4D80-AA42-C880CDE01416}"/>
              </a:ext>
            </a:extLst>
          </p:cNvPr>
          <p:cNvSpPr txBox="1"/>
          <p:nvPr/>
        </p:nvSpPr>
        <p:spPr>
          <a:xfrm>
            <a:off x="3081777" y="1101030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DejaVu Sans" panose="020B0603030804020204" pitchFamily="34" charset="0"/>
                <a:cs typeface="DejaVu Sans" panose="020B0603030804020204" pitchFamily="34" charset="0"/>
              </a:rPr>
              <a:t>14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CC7A9AF-84EA-49FB-B00C-51CADE432C21}"/>
              </a:ext>
            </a:extLst>
          </p:cNvPr>
          <p:cNvSpPr txBox="1"/>
          <p:nvPr/>
        </p:nvSpPr>
        <p:spPr>
          <a:xfrm>
            <a:off x="2979185" y="147402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DejaVu Sans" panose="020B0603030804020204" pitchFamily="34" charset="0"/>
                <a:cs typeface="DejaVu Sans" panose="020B0603030804020204" pitchFamily="34" charset="0"/>
              </a:rPr>
              <a:t>-14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9F0853C-E377-48D0-9C79-056A42970CF8}"/>
              </a:ext>
            </a:extLst>
          </p:cNvPr>
          <p:cNvSpPr txBox="1"/>
          <p:nvPr/>
        </p:nvSpPr>
        <p:spPr>
          <a:xfrm>
            <a:off x="3261314" y="1990794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pic>
        <p:nvPicPr>
          <p:cNvPr id="7" name="图形 6" descr="带太阳镜的脸轮廓 纯色填充">
            <a:extLst>
              <a:ext uri="{FF2B5EF4-FFF2-40B4-BE49-F238E27FC236}">
                <a16:creationId xmlns:a16="http://schemas.microsoft.com/office/drawing/2014/main" id="{D9D1B090-070A-4D8A-AE62-F32F9F475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7203" y="2454478"/>
            <a:ext cx="360000" cy="360000"/>
          </a:xfrm>
          <a:prstGeom prst="rect">
            <a:avLst/>
          </a:prstGeom>
        </p:spPr>
      </p:pic>
      <p:pic>
        <p:nvPicPr>
          <p:cNvPr id="9" name="图形 8" descr="哭泣的脸轮廓 纯色填充">
            <a:extLst>
              <a:ext uri="{FF2B5EF4-FFF2-40B4-BE49-F238E27FC236}">
                <a16:creationId xmlns:a16="http://schemas.microsoft.com/office/drawing/2014/main" id="{1A26E237-1591-4D1E-A17D-86679F2EA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314" y="2454478"/>
            <a:ext cx="360000" cy="360000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B3F074EC-BD4B-40A3-8E93-CE02DC361881}"/>
              </a:ext>
            </a:extLst>
          </p:cNvPr>
          <p:cNvSpPr txBox="1"/>
          <p:nvPr/>
        </p:nvSpPr>
        <p:spPr>
          <a:xfrm>
            <a:off x="2718782" y="3278252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r>
              <a:rPr lang="en-US" altLang="zh-CN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FE8D237-C2EF-46E3-96AB-6038CFD87893}"/>
              </a:ext>
            </a:extLst>
          </p:cNvPr>
          <p:cNvSpPr txBox="1"/>
          <p:nvPr/>
        </p:nvSpPr>
        <p:spPr>
          <a:xfrm>
            <a:off x="2372128" y="3677252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+ 1</a:t>
            </a:r>
            <a:r>
              <a:rPr lang="en-US" altLang="zh-CN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207B99E-B136-4FDC-B794-FB4E435FD9AB}"/>
              </a:ext>
            </a:extLst>
          </p:cNvPr>
          <p:cNvCxnSpPr/>
          <p:nvPr/>
        </p:nvCxnSpPr>
        <p:spPr>
          <a:xfrm>
            <a:off x="2125579" y="4092492"/>
            <a:ext cx="22141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10D75B8E-E420-42B6-8A7F-4B7E7E62F46A}"/>
              </a:ext>
            </a:extLst>
          </p:cNvPr>
          <p:cNvSpPr txBox="1"/>
          <p:nvPr/>
        </p:nvSpPr>
        <p:spPr>
          <a:xfrm>
            <a:off x="2658622" y="4790875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r>
              <a:rPr lang="en-US" altLang="zh-CN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7DC97AC-CC35-4B5D-B32D-73A3F41D7334}"/>
              </a:ext>
            </a:extLst>
          </p:cNvPr>
          <p:cNvSpPr txBox="1"/>
          <p:nvPr/>
        </p:nvSpPr>
        <p:spPr>
          <a:xfrm>
            <a:off x="2372128" y="5189875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-  0</a:t>
            </a:r>
            <a:r>
              <a:rPr lang="en-US" altLang="zh-CN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AAB6DC4F-170F-4E2F-9938-6A07D6C25C08}"/>
              </a:ext>
            </a:extLst>
          </p:cNvPr>
          <p:cNvCxnSpPr/>
          <p:nvPr/>
        </p:nvCxnSpPr>
        <p:spPr>
          <a:xfrm>
            <a:off x="2125579" y="5605115"/>
            <a:ext cx="22141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3AAA4CB-3C28-4FA5-8950-41899D572699}"/>
              </a:ext>
            </a:extLst>
          </p:cNvPr>
          <p:cNvSpPr txBox="1"/>
          <p:nvPr/>
        </p:nvSpPr>
        <p:spPr>
          <a:xfrm>
            <a:off x="2668534" y="5605115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r>
              <a:rPr lang="en-US" altLang="zh-CN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0000000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A3D8AEE9-BBDC-442C-B337-B21414B85FAB}"/>
              </a:ext>
            </a:extLst>
          </p:cNvPr>
          <p:cNvSpPr/>
          <p:nvPr/>
        </p:nvSpPr>
        <p:spPr>
          <a:xfrm>
            <a:off x="3357376" y="2947737"/>
            <a:ext cx="180000" cy="3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箭头: 下 66">
            <a:extLst>
              <a:ext uri="{FF2B5EF4-FFF2-40B4-BE49-F238E27FC236}">
                <a16:creationId xmlns:a16="http://schemas.microsoft.com/office/drawing/2014/main" id="{57378F78-D089-451A-BA1C-E17F3AFD977B}"/>
              </a:ext>
            </a:extLst>
          </p:cNvPr>
          <p:cNvSpPr/>
          <p:nvPr/>
        </p:nvSpPr>
        <p:spPr>
          <a:xfrm>
            <a:off x="3351314" y="4286778"/>
            <a:ext cx="180000" cy="3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形 67" descr="带太阳镜的脸轮廓 纯色填充">
            <a:extLst>
              <a:ext uri="{FF2B5EF4-FFF2-40B4-BE49-F238E27FC236}">
                <a16:creationId xmlns:a16="http://schemas.microsoft.com/office/drawing/2014/main" id="{CE839C0C-383E-4C70-A5F8-25C785E7E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6206" y="6129914"/>
            <a:ext cx="360000" cy="360000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3A4A14C0-EC39-426F-B908-5B82AE74000C}"/>
              </a:ext>
            </a:extLst>
          </p:cNvPr>
          <p:cNvSpPr txBox="1"/>
          <p:nvPr/>
        </p:nvSpPr>
        <p:spPr>
          <a:xfrm>
            <a:off x="5288562" y="5189875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使用原码运算：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加法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---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用加法器完成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减法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---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用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减法器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完成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pic>
        <p:nvPicPr>
          <p:cNvPr id="12" name="图形 11" descr="头上的大脑 纯色填充">
            <a:extLst>
              <a:ext uri="{FF2B5EF4-FFF2-40B4-BE49-F238E27FC236}">
                <a16:creationId xmlns:a16="http://schemas.microsoft.com/office/drawing/2014/main" id="{E32C8141-011B-412B-B139-66766C6E5C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0687" y="3412103"/>
            <a:ext cx="1331875" cy="1331875"/>
          </a:xfrm>
          <a:prstGeom prst="rect">
            <a:avLst/>
          </a:prstGeom>
        </p:spPr>
      </p:pic>
      <p:sp>
        <p:nvSpPr>
          <p:cNvPr id="13" name="对话气泡: 椭圆形 12">
            <a:extLst>
              <a:ext uri="{FF2B5EF4-FFF2-40B4-BE49-F238E27FC236}">
                <a16:creationId xmlns:a16="http://schemas.microsoft.com/office/drawing/2014/main" id="{2F5B3784-ABE4-4F3F-8B9D-330823B88AFF}"/>
              </a:ext>
            </a:extLst>
          </p:cNvPr>
          <p:cNvSpPr/>
          <p:nvPr/>
        </p:nvSpPr>
        <p:spPr>
          <a:xfrm>
            <a:off x="5896052" y="3240493"/>
            <a:ext cx="2271152" cy="1195826"/>
          </a:xfrm>
          <a:prstGeom prst="wedgeEllipseCallout">
            <a:avLst>
              <a:gd name="adj1" fmla="val 78670"/>
              <a:gd name="adj2" fmla="val 20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能否用加法代替减法</a:t>
            </a:r>
          </a:p>
        </p:txBody>
      </p:sp>
    </p:spTree>
    <p:extLst>
      <p:ext uri="{BB962C8B-B14F-4D97-AF65-F5344CB8AC3E}">
        <p14:creationId xmlns:p14="http://schemas.microsoft.com/office/powerpoint/2010/main" val="40434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37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3" grpId="0"/>
      <p:bldP spid="64" grpId="0"/>
      <p:bldP spid="66" grpId="0"/>
      <p:bldP spid="10" grpId="0" animBg="1"/>
      <p:bldP spid="67" grpId="0" animBg="1"/>
      <p:bldP spid="69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82305" y="11230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8A9C8-BD89-4C5F-85D0-724B941DF546}"/>
              </a:ext>
            </a:extLst>
          </p:cNvPr>
          <p:cNvSpPr txBox="1"/>
          <p:nvPr/>
        </p:nvSpPr>
        <p:spPr>
          <a:xfrm>
            <a:off x="342788" y="873771"/>
            <a:ext cx="13410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A2BD12-7CC3-4BA7-A26D-B563C51B847B}"/>
                  </a:ext>
                </a:extLst>
              </p:cNvPr>
              <p:cNvSpPr txBox="1"/>
              <p:nvPr/>
            </p:nvSpPr>
            <p:spPr>
              <a:xfrm>
                <a:off x="1919926" y="881465"/>
                <a:ext cx="23648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spc="-3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A2BD12-7CC3-4BA7-A26D-B563C51B8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926" y="881465"/>
                <a:ext cx="23648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C9DDCC-6E12-4490-80FC-B5F4B3360041}"/>
                  </a:ext>
                </a:extLst>
              </p:cNvPr>
              <p:cNvSpPr txBox="1"/>
              <p:nvPr/>
            </p:nvSpPr>
            <p:spPr>
              <a:xfrm>
                <a:off x="1919926" y="1448976"/>
                <a:ext cx="84108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sz="2800" spc="-3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C9DDCC-6E12-4490-80FC-B5F4B3360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926" y="1448976"/>
                <a:ext cx="841089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DC1D0BE-B1D9-46C6-A489-F03E017AAFBC}"/>
                  </a:ext>
                </a:extLst>
              </p:cNvPr>
              <p:cNvSpPr txBox="1"/>
              <p:nvPr/>
            </p:nvSpPr>
            <p:spPr>
              <a:xfrm>
                <a:off x="2276475" y="2016487"/>
                <a:ext cx="56660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2800" spc="-3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DC1D0BE-B1D9-46C6-A489-F03E017A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5" y="2016487"/>
                <a:ext cx="566603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对话气泡: 圆角矩形 33">
            <a:extLst>
              <a:ext uri="{FF2B5EF4-FFF2-40B4-BE49-F238E27FC236}">
                <a16:creationId xmlns:a16="http://schemas.microsoft.com/office/drawing/2014/main" id="{E99048EC-A8C6-4C81-B528-033A52B37311}"/>
              </a:ext>
            </a:extLst>
          </p:cNvPr>
          <p:cNvSpPr/>
          <p:nvPr/>
        </p:nvSpPr>
        <p:spPr>
          <a:xfrm>
            <a:off x="8722625" y="697078"/>
            <a:ext cx="923090" cy="430888"/>
          </a:xfrm>
          <a:prstGeom prst="wedgeRoundRectCallout">
            <a:avLst>
              <a:gd name="adj1" fmla="val -36168"/>
              <a:gd name="adj2" fmla="val 989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位权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BC4260-0008-4BD1-851D-5B53020E742D}"/>
              </a:ext>
            </a:extLst>
          </p:cNvPr>
          <p:cNvSpPr/>
          <p:nvPr/>
        </p:nvSpPr>
        <p:spPr>
          <a:xfrm>
            <a:off x="3026101" y="1393145"/>
            <a:ext cx="414930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5F7DFAA-5A28-4857-8064-518037E64070}"/>
              </a:ext>
            </a:extLst>
          </p:cNvPr>
          <p:cNvSpPr/>
          <p:nvPr/>
        </p:nvSpPr>
        <p:spPr>
          <a:xfrm>
            <a:off x="4722112" y="1393145"/>
            <a:ext cx="734423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0686CE-44AF-4BA5-88C0-0F637B713CF7}"/>
              </a:ext>
            </a:extLst>
          </p:cNvPr>
          <p:cNvSpPr/>
          <p:nvPr/>
        </p:nvSpPr>
        <p:spPr>
          <a:xfrm>
            <a:off x="7120631" y="1393145"/>
            <a:ext cx="384044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8F8986-AC41-418F-81EB-ED56330289EF}"/>
              </a:ext>
            </a:extLst>
          </p:cNvPr>
          <p:cNvSpPr/>
          <p:nvPr/>
        </p:nvSpPr>
        <p:spPr>
          <a:xfrm>
            <a:off x="8503680" y="1393145"/>
            <a:ext cx="437890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A7417EB-A97D-47D4-A7BC-F6DA892B2577}"/>
              </a:ext>
            </a:extLst>
          </p:cNvPr>
          <p:cNvSpPr/>
          <p:nvPr/>
        </p:nvSpPr>
        <p:spPr>
          <a:xfrm>
            <a:off x="9885828" y="1393145"/>
            <a:ext cx="553728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97328E8-DB71-4420-8573-3C803ECAE431}"/>
              </a:ext>
            </a:extLst>
          </p:cNvPr>
          <p:cNvSpPr/>
          <p:nvPr/>
        </p:nvSpPr>
        <p:spPr>
          <a:xfrm>
            <a:off x="3302965" y="2009858"/>
            <a:ext cx="414931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C1CB8C4-BAEE-4FAF-AE96-9FD060900555}"/>
              </a:ext>
            </a:extLst>
          </p:cNvPr>
          <p:cNvSpPr/>
          <p:nvPr/>
        </p:nvSpPr>
        <p:spPr>
          <a:xfrm>
            <a:off x="4912958" y="2009858"/>
            <a:ext cx="567642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B65DE22-0B1C-4A8C-9459-D9893CA16E1B}"/>
              </a:ext>
            </a:extLst>
          </p:cNvPr>
          <p:cNvSpPr/>
          <p:nvPr/>
        </p:nvSpPr>
        <p:spPr>
          <a:xfrm>
            <a:off x="7285852" y="2009858"/>
            <a:ext cx="656662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54E1BD7-E5F4-4D4D-AA5F-8AD151990473}"/>
                  </a:ext>
                </a:extLst>
              </p:cNvPr>
              <p:cNvSpPr txBox="1"/>
              <p:nvPr/>
            </p:nvSpPr>
            <p:spPr>
              <a:xfrm>
                <a:off x="4284740" y="873771"/>
                <a:ext cx="1775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2800" spc="-3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54E1BD7-E5F4-4D4D-AA5F-8AD151990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740" y="873771"/>
                <a:ext cx="17751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71F9BC85-2210-4961-AFAF-8FF4F33FD0A2}"/>
              </a:ext>
            </a:extLst>
          </p:cNvPr>
          <p:cNvSpPr txBox="1"/>
          <p:nvPr/>
        </p:nvSpPr>
        <p:spPr>
          <a:xfrm>
            <a:off x="342788" y="2974689"/>
            <a:ext cx="10096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基数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：每个数码位所用到的不同符号的个数，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进制的基数为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65F3CB8-4643-41DB-A6A1-343E691DB72A}"/>
              </a:ext>
            </a:extLst>
          </p:cNvPr>
          <p:cNvSpPr txBox="1"/>
          <p:nvPr/>
        </p:nvSpPr>
        <p:spPr>
          <a:xfrm>
            <a:off x="342788" y="3915142"/>
            <a:ext cx="437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0,1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EFD6137-8BD9-46D5-91B9-846FD23E6F78}"/>
              </a:ext>
            </a:extLst>
          </p:cNvPr>
          <p:cNvSpPr txBox="1"/>
          <p:nvPr/>
        </p:nvSpPr>
        <p:spPr>
          <a:xfrm>
            <a:off x="342788" y="4510980"/>
            <a:ext cx="437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八进制：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0,1,2,3,4,5,6,7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361EC50-8A0E-4A68-B845-265FF59D9A9D}"/>
              </a:ext>
            </a:extLst>
          </p:cNvPr>
          <p:cNvSpPr txBox="1"/>
          <p:nvPr/>
        </p:nvSpPr>
        <p:spPr>
          <a:xfrm>
            <a:off x="342788" y="5106818"/>
            <a:ext cx="437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0,1,2,3,4,5,6,7,8,9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01F9C3-8740-47BF-91BD-C10718929B16}"/>
              </a:ext>
            </a:extLst>
          </p:cNvPr>
          <p:cNvSpPr txBox="1"/>
          <p:nvPr/>
        </p:nvSpPr>
        <p:spPr>
          <a:xfrm>
            <a:off x="342787" y="5702656"/>
            <a:ext cx="598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十六进制：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0,1,2,3,4,5,6,7,8,9,A,B,C,D,E,F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7FC817F-16AF-407E-9037-588EE0A38251}"/>
              </a:ext>
            </a:extLst>
          </p:cNvPr>
          <p:cNvSpPr txBox="1"/>
          <p:nvPr/>
        </p:nvSpPr>
        <p:spPr>
          <a:xfrm>
            <a:off x="4857868" y="3911485"/>
            <a:ext cx="704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101.1B = 1×2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+0×2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+1×2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+1×2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=5.5</a:t>
            </a:r>
            <a:endParaRPr lang="zh-CN" altLang="en-US" sz="2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FB05CF7-1DB3-4564-B42E-42C844A0E2BA}"/>
              </a:ext>
            </a:extLst>
          </p:cNvPr>
          <p:cNvSpPr txBox="1"/>
          <p:nvPr/>
        </p:nvSpPr>
        <p:spPr>
          <a:xfrm>
            <a:off x="4968045" y="4508542"/>
            <a:ext cx="693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八进制：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5.4Q = 5×8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+4×8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=5.5</a:t>
            </a:r>
            <a:endParaRPr lang="zh-CN" altLang="en-US" sz="2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C4419A0-F84B-4518-93FF-E741E21D4932}"/>
              </a:ext>
            </a:extLst>
          </p:cNvPr>
          <p:cNvSpPr txBox="1"/>
          <p:nvPr/>
        </p:nvSpPr>
        <p:spPr>
          <a:xfrm>
            <a:off x="4968045" y="5105599"/>
            <a:ext cx="693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 = 5×10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+3×10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=5.5</a:t>
            </a:r>
            <a:endParaRPr lang="zh-CN" altLang="en-US" sz="2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D958315-6B6B-4C7B-8B1C-45A70F1D1353}"/>
              </a:ext>
            </a:extLst>
          </p:cNvPr>
          <p:cNvSpPr txBox="1"/>
          <p:nvPr/>
        </p:nvSpPr>
        <p:spPr>
          <a:xfrm>
            <a:off x="4968045" y="5702656"/>
            <a:ext cx="693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十六进制：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5.8H = 5×16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+8×16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=5.5</a:t>
            </a:r>
            <a:endParaRPr lang="zh-CN" altLang="en-US" sz="2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97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补码的作用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AAB943C7-C388-4130-B4C5-DB1C0502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7" y="984479"/>
            <a:ext cx="9575005" cy="5313964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98A372BC-B7D8-4B18-B43C-6C8261767B13}"/>
              </a:ext>
            </a:extLst>
          </p:cNvPr>
          <p:cNvSpPr txBox="1"/>
          <p:nvPr/>
        </p:nvSpPr>
        <p:spPr>
          <a:xfrm>
            <a:off x="7282761" y="946288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 – 3 = 7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CBDA0A-F2E5-4830-9564-85EAE7AF540F}"/>
              </a:ext>
            </a:extLst>
          </p:cNvPr>
          <p:cNvSpPr txBox="1"/>
          <p:nvPr/>
        </p:nvSpPr>
        <p:spPr>
          <a:xfrm>
            <a:off x="7507350" y="4996919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 + 9 = 19</a:t>
            </a:r>
            <a:endParaRPr lang="zh-CN" altLang="en-US" sz="24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1D162E9-ACE9-43FF-A008-9F86334044C8}"/>
                  </a:ext>
                </a:extLst>
              </p:cNvPr>
              <p:cNvSpPr txBox="1"/>
              <p:nvPr/>
            </p:nvSpPr>
            <p:spPr>
              <a:xfrm>
                <a:off x="7512608" y="5572282"/>
                <a:ext cx="203555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𝟏𝟗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𝟏𝟐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……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DejaVu Sans" panose="020B0603030804020204" pitchFamily="34" charset="0"/>
                          <a:cs typeface="DejaVu Sans" panose="020B0603030804020204" pitchFamily="34" charset="0"/>
                        </a:rPr>
                        <m:t>𝟕</m:t>
                      </m:r>
                    </m:oMath>
                  </m:oMathPara>
                </a14:m>
                <a:endParaRPr lang="zh-CN" altLang="en-US" sz="2400" dirty="0">
                  <a:latin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1D162E9-ACE9-43FF-A008-9F8633404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608" y="5572282"/>
                <a:ext cx="2035557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B81EB24B-6127-42E4-9775-AE16686308B8}"/>
              </a:ext>
            </a:extLst>
          </p:cNvPr>
          <p:cNvSpPr txBox="1"/>
          <p:nvPr/>
        </p:nvSpPr>
        <p:spPr>
          <a:xfrm>
            <a:off x="9517740" y="5719919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19 mod 12 = 7</a:t>
            </a:r>
            <a:endParaRPr lang="zh-CN" altLang="en-US" sz="2400" dirty="0">
              <a:solidFill>
                <a:srgbClr val="00B0F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1429486-09F5-42DA-94EB-9FD867FF3A39}"/>
              </a:ext>
            </a:extLst>
          </p:cNvPr>
          <p:cNvSpPr txBox="1"/>
          <p:nvPr/>
        </p:nvSpPr>
        <p:spPr>
          <a:xfrm>
            <a:off x="880849" y="1675929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-3 </a:t>
            </a:r>
            <a:r>
              <a:rPr lang="zh-CN" altLang="en-US" sz="2400" b="1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≡ </a:t>
            </a:r>
            <a:r>
              <a:rPr lang="en-US" altLang="zh-CN" sz="2400" b="1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9 (mod 12)</a:t>
            </a:r>
            <a:endParaRPr lang="zh-CN" altLang="en-US" sz="2400" dirty="0">
              <a:solidFill>
                <a:srgbClr val="FF000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44" name="对话气泡: 圆角矩形 43">
            <a:extLst>
              <a:ext uri="{FF2B5EF4-FFF2-40B4-BE49-F238E27FC236}">
                <a16:creationId xmlns:a16="http://schemas.microsoft.com/office/drawing/2014/main" id="{BF750A9E-FC58-4CA3-BC78-FEA5B292599E}"/>
              </a:ext>
            </a:extLst>
          </p:cNvPr>
          <p:cNvSpPr/>
          <p:nvPr/>
        </p:nvSpPr>
        <p:spPr>
          <a:xfrm>
            <a:off x="675888" y="559557"/>
            <a:ext cx="2813367" cy="682471"/>
          </a:xfrm>
          <a:prstGeom prst="wedgeRoundRectCallout">
            <a:avLst>
              <a:gd name="adj1" fmla="val -24637"/>
              <a:gd name="adj2" fmla="val 103259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二者绝对值之和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模，互为补数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1AF19B-CB76-44D2-BBF7-7F94B98C0DEC}"/>
              </a:ext>
            </a:extLst>
          </p:cNvPr>
          <p:cNvSpPr/>
          <p:nvPr/>
        </p:nvSpPr>
        <p:spPr>
          <a:xfrm>
            <a:off x="880848" y="1675929"/>
            <a:ext cx="1079625" cy="4308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8E6D385-A1D4-431B-B5DD-6FA8062253B3}"/>
              </a:ext>
            </a:extLst>
          </p:cNvPr>
          <p:cNvSpPr txBox="1"/>
          <p:nvPr/>
        </p:nvSpPr>
        <p:spPr>
          <a:xfrm>
            <a:off x="129879" y="4858419"/>
            <a:ext cx="4841588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(mod m)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的条件下，若能找到负数的补数，就可以用正数的加法来等价替代减法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77A6605-E7F8-43E3-A5EB-40691396C245}"/>
                  </a:ext>
                </a:extLst>
              </p:cNvPr>
              <p:cNvSpPr txBox="1"/>
              <p:nvPr/>
            </p:nvSpPr>
            <p:spPr>
              <a:xfrm>
                <a:off x="880849" y="5904272"/>
                <a:ext cx="3866716" cy="463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Sans" panose="020B0603030804020204" pitchFamily="34" charset="0"/>
                        </a:rPr>
                        <m:t>模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Sans" panose="020B060303080402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Sans" panose="020B0603030804020204" pitchFamily="34" charset="0"/>
                        </a:rPr>
                        <m:t>a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Sans" panose="020B0603030804020204" pitchFamily="34" charset="0"/>
                        </a:rPr>
                        <m:t>的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Sans" panose="020B0603030804020204" pitchFamily="34" charset="0"/>
                        </a:rPr>
                        <m:t>绝对值</m:t>
                      </m:r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Sans" panose="020B06030308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Sans" panose="020B0603030804020204" pitchFamily="34" charset="0"/>
                        </a:rPr>
                        <m:t>a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Sans" panose="020B0603030804020204" pitchFamily="34" charset="0"/>
                        </a:rPr>
                        <m:t>的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Sans" panose="020B0603030804020204" pitchFamily="34" charset="0"/>
                        </a:rPr>
                        <m:t>补数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77A6605-E7F8-43E3-A5EB-40691396C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49" y="5904272"/>
                <a:ext cx="3866716" cy="463204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92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 animBg="1"/>
      <p:bldP spid="14" grpId="0" animBg="1"/>
      <p:bldP spid="47" grpId="0" animBg="1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补码的作用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050142-CAD9-43ED-B226-4890E15FF9DC}"/>
              </a:ext>
            </a:extLst>
          </p:cNvPr>
          <p:cNvSpPr txBox="1"/>
          <p:nvPr/>
        </p:nvSpPr>
        <p:spPr>
          <a:xfrm>
            <a:off x="4010172" y="1152492"/>
            <a:ext cx="1620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CB1A70-C9D0-42A5-BBBE-49F173256492}"/>
              </a:ext>
            </a:extLst>
          </p:cNvPr>
          <p:cNvSpPr txBox="1"/>
          <p:nvPr/>
        </p:nvSpPr>
        <p:spPr>
          <a:xfrm>
            <a:off x="3692778" y="1551492"/>
            <a:ext cx="1938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+ 1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F8870AE-A128-4A1D-8A19-2040DDC32523}"/>
              </a:ext>
            </a:extLst>
          </p:cNvPr>
          <p:cNvCxnSpPr/>
          <p:nvPr/>
        </p:nvCxnSpPr>
        <p:spPr>
          <a:xfrm>
            <a:off x="3416969" y="1966732"/>
            <a:ext cx="22141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25AFDB2-78BF-445E-B238-B97E11DB0DB4}"/>
              </a:ext>
            </a:extLst>
          </p:cNvPr>
          <p:cNvSpPr txBox="1"/>
          <p:nvPr/>
        </p:nvSpPr>
        <p:spPr>
          <a:xfrm>
            <a:off x="4013378" y="2004494"/>
            <a:ext cx="16177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0011100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9CDD505-5791-4071-A808-28824C8CC825}"/>
              </a:ext>
            </a:extLst>
          </p:cNvPr>
          <p:cNvSpPr txBox="1"/>
          <p:nvPr/>
        </p:nvSpPr>
        <p:spPr>
          <a:xfrm>
            <a:off x="1416184" y="691666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有符号数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0C3A3DE-9081-4D80-AA42-C880CDE01416}"/>
              </a:ext>
            </a:extLst>
          </p:cNvPr>
          <p:cNvSpPr txBox="1"/>
          <p:nvPr/>
        </p:nvSpPr>
        <p:spPr>
          <a:xfrm>
            <a:off x="1806430" y="1114729"/>
            <a:ext cx="5437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14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CC7A9AF-84EA-49FB-B00C-51CADE432C21}"/>
              </a:ext>
            </a:extLst>
          </p:cNvPr>
          <p:cNvSpPr txBox="1"/>
          <p:nvPr/>
        </p:nvSpPr>
        <p:spPr>
          <a:xfrm>
            <a:off x="1703838" y="1487719"/>
            <a:ext cx="646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-14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9F0853C-E377-48D0-9C79-056A42970CF8}"/>
              </a:ext>
            </a:extLst>
          </p:cNvPr>
          <p:cNvSpPr txBox="1"/>
          <p:nvPr/>
        </p:nvSpPr>
        <p:spPr>
          <a:xfrm>
            <a:off x="1985967" y="2004493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pic>
        <p:nvPicPr>
          <p:cNvPr id="9" name="图形 8" descr="哭泣的脸轮廓 纯色填充">
            <a:extLst>
              <a:ext uri="{FF2B5EF4-FFF2-40B4-BE49-F238E27FC236}">
                <a16:creationId xmlns:a16="http://schemas.microsoft.com/office/drawing/2014/main" id="{1A26E237-1591-4D1E-A17D-86679F2EA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5967" y="2468177"/>
            <a:ext cx="360000" cy="360000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B3F074EC-BD4B-40A3-8E93-CE02DC361881}"/>
              </a:ext>
            </a:extLst>
          </p:cNvPr>
          <p:cNvSpPr txBox="1"/>
          <p:nvPr/>
        </p:nvSpPr>
        <p:spPr>
          <a:xfrm>
            <a:off x="1443435" y="3291951"/>
            <a:ext cx="1620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FE8D237-C2EF-46E3-96AB-6038CFD87893}"/>
              </a:ext>
            </a:extLst>
          </p:cNvPr>
          <p:cNvSpPr txBox="1"/>
          <p:nvPr/>
        </p:nvSpPr>
        <p:spPr>
          <a:xfrm>
            <a:off x="1126041" y="3690951"/>
            <a:ext cx="1938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+ 1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207B99E-B136-4FDC-B794-FB4E435FD9AB}"/>
              </a:ext>
            </a:extLst>
          </p:cNvPr>
          <p:cNvCxnSpPr/>
          <p:nvPr/>
        </p:nvCxnSpPr>
        <p:spPr>
          <a:xfrm>
            <a:off x="850232" y="4106191"/>
            <a:ext cx="22141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10D75B8E-E420-42B6-8A7F-4B7E7E62F46A}"/>
              </a:ext>
            </a:extLst>
          </p:cNvPr>
          <p:cNvSpPr txBox="1"/>
          <p:nvPr/>
        </p:nvSpPr>
        <p:spPr>
          <a:xfrm>
            <a:off x="1383275" y="4804574"/>
            <a:ext cx="1620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7DC97AC-CC35-4B5D-B32D-73A3F41D7334}"/>
              </a:ext>
            </a:extLst>
          </p:cNvPr>
          <p:cNvSpPr txBox="1"/>
          <p:nvPr/>
        </p:nvSpPr>
        <p:spPr>
          <a:xfrm>
            <a:off x="1126041" y="5203574"/>
            <a:ext cx="18934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-  0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AAB6DC4F-170F-4E2F-9938-6A07D6C25C08}"/>
              </a:ext>
            </a:extLst>
          </p:cNvPr>
          <p:cNvCxnSpPr/>
          <p:nvPr/>
        </p:nvCxnSpPr>
        <p:spPr>
          <a:xfrm>
            <a:off x="850232" y="5618814"/>
            <a:ext cx="22141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3AAA4CB-3C28-4FA5-8950-41899D572699}"/>
              </a:ext>
            </a:extLst>
          </p:cNvPr>
          <p:cNvSpPr txBox="1"/>
          <p:nvPr/>
        </p:nvSpPr>
        <p:spPr>
          <a:xfrm>
            <a:off x="1393187" y="5618814"/>
            <a:ext cx="16177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0000000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A3D8AEE9-BBDC-442C-B337-B21414B85FAB}"/>
              </a:ext>
            </a:extLst>
          </p:cNvPr>
          <p:cNvSpPr/>
          <p:nvPr/>
        </p:nvSpPr>
        <p:spPr>
          <a:xfrm>
            <a:off x="2082029" y="2961436"/>
            <a:ext cx="180000" cy="3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箭头: 下 66">
            <a:extLst>
              <a:ext uri="{FF2B5EF4-FFF2-40B4-BE49-F238E27FC236}">
                <a16:creationId xmlns:a16="http://schemas.microsoft.com/office/drawing/2014/main" id="{57378F78-D089-451A-BA1C-E17F3AFD977B}"/>
              </a:ext>
            </a:extLst>
          </p:cNvPr>
          <p:cNvSpPr/>
          <p:nvPr/>
        </p:nvSpPr>
        <p:spPr>
          <a:xfrm>
            <a:off x="2075967" y="4300477"/>
            <a:ext cx="180000" cy="3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F9DC8E-9C64-48A2-BDEC-EECD6AE67759}"/>
              </a:ext>
            </a:extLst>
          </p:cNvPr>
          <p:cNvSpPr txBox="1"/>
          <p:nvPr/>
        </p:nvSpPr>
        <p:spPr>
          <a:xfrm>
            <a:off x="3889852" y="5203573"/>
            <a:ext cx="39773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 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1,00000000</a:t>
            </a:r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- 0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D91C06B0-D14B-40A1-8625-EED060D0DD66}"/>
              </a:ext>
            </a:extLst>
          </p:cNvPr>
          <p:cNvSpPr/>
          <p:nvPr/>
        </p:nvSpPr>
        <p:spPr>
          <a:xfrm rot="16200000">
            <a:off x="3454888" y="5258649"/>
            <a:ext cx="180000" cy="3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5B6101-B1D0-46EB-96D5-F5C39F1D3B38}"/>
              </a:ext>
            </a:extLst>
          </p:cNvPr>
          <p:cNvSpPr/>
          <p:nvPr/>
        </p:nvSpPr>
        <p:spPr>
          <a:xfrm>
            <a:off x="1467499" y="3255854"/>
            <a:ext cx="260403" cy="796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71BC271-345F-4128-8B82-EBA934A5919A}"/>
              </a:ext>
            </a:extLst>
          </p:cNvPr>
          <p:cNvSpPr/>
          <p:nvPr/>
        </p:nvSpPr>
        <p:spPr>
          <a:xfrm>
            <a:off x="1428216" y="5199960"/>
            <a:ext cx="1478893" cy="361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A0857E9-5D5F-459F-B394-86431CB415A1}"/>
              </a:ext>
            </a:extLst>
          </p:cNvPr>
          <p:cNvSpPr/>
          <p:nvPr/>
        </p:nvSpPr>
        <p:spPr>
          <a:xfrm>
            <a:off x="3922506" y="5219220"/>
            <a:ext cx="3944717" cy="342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B7130D7-D2CD-4161-A7B7-229168E4A14B}"/>
              </a:ext>
            </a:extLst>
          </p:cNvPr>
          <p:cNvSpPr txBox="1"/>
          <p:nvPr/>
        </p:nvSpPr>
        <p:spPr>
          <a:xfrm>
            <a:off x="4686016" y="4770189"/>
            <a:ext cx="14019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(mod 2</a:t>
            </a:r>
            <a:r>
              <a:rPr lang="en-US" altLang="zh-CN" sz="2200" baseline="300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8</a:t>
            </a:r>
            <a:r>
              <a:rPr lang="en-US" altLang="zh-CN" sz="2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934F1862-5A50-4FB5-BEE6-B9A391714E90}"/>
              </a:ext>
            </a:extLst>
          </p:cNvPr>
          <p:cNvSpPr/>
          <p:nvPr/>
        </p:nvSpPr>
        <p:spPr>
          <a:xfrm>
            <a:off x="4433259" y="3603291"/>
            <a:ext cx="2952082" cy="908152"/>
          </a:xfrm>
          <a:prstGeom prst="wedgeRoundRectCallout">
            <a:avLst>
              <a:gd name="adj1" fmla="val -15956"/>
              <a:gd name="adj2" fmla="val 797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任何运算结果在</a:t>
            </a:r>
            <a:r>
              <a:rPr lang="en-US" altLang="zh-CN" sz="2000" dirty="0"/>
              <a:t>(mod 2</a:t>
            </a:r>
            <a:r>
              <a:rPr lang="en-US" altLang="zh-CN" sz="2000" baseline="30000" dirty="0"/>
              <a:t>8</a:t>
            </a:r>
            <a:r>
              <a:rPr lang="en-US" altLang="zh-CN" sz="2000" dirty="0"/>
              <a:t>)</a:t>
            </a:r>
            <a:r>
              <a:rPr lang="zh-CN" altLang="en-US" sz="2000" dirty="0"/>
              <a:t>后只保留最低</a:t>
            </a:r>
            <a:r>
              <a:rPr lang="en-US" altLang="zh-CN" sz="2000" dirty="0"/>
              <a:t>8</a:t>
            </a:r>
            <a:r>
              <a:rPr lang="zh-CN" altLang="en-US" sz="2000" dirty="0"/>
              <a:t>位</a:t>
            </a:r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57D5D949-47E6-4735-8C7C-5FB17187BF4F}"/>
              </a:ext>
            </a:extLst>
          </p:cNvPr>
          <p:cNvSpPr/>
          <p:nvPr/>
        </p:nvSpPr>
        <p:spPr>
          <a:xfrm rot="16200000">
            <a:off x="8126605" y="5215651"/>
            <a:ext cx="180000" cy="3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DFB405E-BBDF-4FA0-A9CD-797B44F177B1}"/>
              </a:ext>
            </a:extLst>
          </p:cNvPr>
          <p:cNvSpPr txBox="1"/>
          <p:nvPr/>
        </p:nvSpPr>
        <p:spPr>
          <a:xfrm>
            <a:off x="4485059" y="5634460"/>
            <a:ext cx="32058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模</a:t>
            </a:r>
            <a:r>
              <a:rPr lang="en-US" altLang="zh-CN" sz="2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-a</a:t>
            </a:r>
            <a:r>
              <a:rPr lang="zh-CN" altLang="en-US" sz="2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的绝对值</a:t>
            </a:r>
            <a:r>
              <a:rPr lang="en-US" altLang="zh-CN" sz="2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=a</a:t>
            </a:r>
            <a:r>
              <a:rPr lang="zh-CN" altLang="en-US" sz="2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的补数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3EBDA4D-5CDF-49F7-BAE1-F160DB0F446E}"/>
              </a:ext>
            </a:extLst>
          </p:cNvPr>
          <p:cNvSpPr txBox="1"/>
          <p:nvPr/>
        </p:nvSpPr>
        <p:spPr>
          <a:xfrm>
            <a:off x="9136121" y="4747617"/>
            <a:ext cx="1620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0001110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8533749-63A9-4EAC-80DE-4961092E9313}"/>
              </a:ext>
            </a:extLst>
          </p:cNvPr>
          <p:cNvSpPr txBox="1"/>
          <p:nvPr/>
        </p:nvSpPr>
        <p:spPr>
          <a:xfrm>
            <a:off x="8830759" y="5146617"/>
            <a:ext cx="1938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+ 1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1110010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C1C8B29-0906-4842-8CE7-0482E83A44F7}"/>
              </a:ext>
            </a:extLst>
          </p:cNvPr>
          <p:cNvCxnSpPr/>
          <p:nvPr/>
        </p:nvCxnSpPr>
        <p:spPr>
          <a:xfrm>
            <a:off x="8603078" y="5561857"/>
            <a:ext cx="22141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6FB2F08-E69E-4C40-80D6-40C820BD51A7}"/>
              </a:ext>
            </a:extLst>
          </p:cNvPr>
          <p:cNvSpPr txBox="1"/>
          <p:nvPr/>
        </p:nvSpPr>
        <p:spPr>
          <a:xfrm>
            <a:off x="8989620" y="5561857"/>
            <a:ext cx="17940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</a:t>
            </a:r>
            <a:r>
              <a:rPr lang="en-US" altLang="zh-CN" sz="2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0000000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A85F1E1-28F1-4C54-9B0C-D3D64FA6EA85}"/>
              </a:ext>
            </a:extLst>
          </p:cNvPr>
          <p:cNvSpPr/>
          <p:nvPr/>
        </p:nvSpPr>
        <p:spPr>
          <a:xfrm>
            <a:off x="9243248" y="5622428"/>
            <a:ext cx="1478893" cy="32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对话气泡: 圆角矩形 45">
            <a:extLst>
              <a:ext uri="{FF2B5EF4-FFF2-40B4-BE49-F238E27FC236}">
                <a16:creationId xmlns:a16="http://schemas.microsoft.com/office/drawing/2014/main" id="{94F09AB0-4AC7-4571-B068-24226127A7CE}"/>
              </a:ext>
            </a:extLst>
          </p:cNvPr>
          <p:cNvSpPr/>
          <p:nvPr/>
        </p:nvSpPr>
        <p:spPr>
          <a:xfrm>
            <a:off x="8603078" y="3557582"/>
            <a:ext cx="3103211" cy="908152"/>
          </a:xfrm>
          <a:prstGeom prst="wedgeRoundRectCallout">
            <a:avLst>
              <a:gd name="adj1" fmla="val -15956"/>
              <a:gd name="adj2" fmla="val 797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补码：让减法操作转变为加法操作，节省硬件成本</a:t>
            </a:r>
          </a:p>
        </p:txBody>
      </p:sp>
    </p:spTree>
    <p:extLst>
      <p:ext uri="{BB962C8B-B14F-4D97-AF65-F5344CB8AC3E}">
        <p14:creationId xmlns:p14="http://schemas.microsoft.com/office/powerpoint/2010/main" val="423304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4" grpId="0" animBg="1"/>
      <p:bldP spid="36" grpId="0"/>
      <p:bldP spid="8" grpId="0" animBg="1"/>
      <p:bldP spid="38" grpId="0" animBg="1"/>
      <p:bldP spid="39" grpId="0"/>
      <p:bldP spid="40" grpId="0"/>
      <p:bldP spid="41" grpId="0"/>
      <p:bldP spid="43" grpId="0"/>
      <p:bldP spid="45" grpId="0" animBg="1"/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补码的加减运算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9CDD505-5791-4071-A808-28824C8CC825}"/>
              </a:ext>
            </a:extLst>
          </p:cNvPr>
          <p:cNvSpPr txBox="1"/>
          <p:nvPr/>
        </p:nvSpPr>
        <p:spPr>
          <a:xfrm>
            <a:off x="1416184" y="691666"/>
            <a:ext cx="10302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设机器字长为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8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位（含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位符号位），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A=15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B=-24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，求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[A+B]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[A-B]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9272775-4426-48BD-84E0-A0A115A5A159}"/>
              </a:ext>
            </a:extLst>
          </p:cNvPr>
          <p:cNvSpPr txBox="1"/>
          <p:nvPr/>
        </p:nvSpPr>
        <p:spPr>
          <a:xfrm>
            <a:off x="1460953" y="1721215"/>
            <a:ext cx="1663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A=+1111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82B22AA-C71C-48DD-891E-86A5ED446FB8}"/>
              </a:ext>
            </a:extLst>
          </p:cNvPr>
          <p:cNvSpPr txBox="1"/>
          <p:nvPr/>
        </p:nvSpPr>
        <p:spPr>
          <a:xfrm>
            <a:off x="1460953" y="2111602"/>
            <a:ext cx="1663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B=-11000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91AD9C4-F753-43DD-9226-B3F50539320D}"/>
              </a:ext>
            </a:extLst>
          </p:cNvPr>
          <p:cNvSpPr txBox="1"/>
          <p:nvPr/>
        </p:nvSpPr>
        <p:spPr>
          <a:xfrm>
            <a:off x="3396913" y="1721215"/>
            <a:ext cx="2555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→  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A=0,0001111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79E8BE8-08A1-4880-A9AC-5F19B3319FDF}"/>
              </a:ext>
            </a:extLst>
          </p:cNvPr>
          <p:cNvSpPr txBox="1"/>
          <p:nvPr/>
        </p:nvSpPr>
        <p:spPr>
          <a:xfrm>
            <a:off x="3396912" y="2111602"/>
            <a:ext cx="2555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→  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B=1,0011000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8E9E172-5484-418E-A972-0BFA27EABE55}"/>
              </a:ext>
            </a:extLst>
          </p:cNvPr>
          <p:cNvSpPr txBox="1"/>
          <p:nvPr/>
        </p:nvSpPr>
        <p:spPr>
          <a:xfrm>
            <a:off x="4034586" y="1249828"/>
            <a:ext cx="834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原码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73E4CA0-C2FC-4A2A-87BF-933DD62E963D}"/>
              </a:ext>
            </a:extLst>
          </p:cNvPr>
          <p:cNvSpPr txBox="1"/>
          <p:nvPr/>
        </p:nvSpPr>
        <p:spPr>
          <a:xfrm>
            <a:off x="6007770" y="1721215"/>
            <a:ext cx="2555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→  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A=0,0001111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68D3C48-C8FC-44E8-9AD5-B6532B6240A7}"/>
              </a:ext>
            </a:extLst>
          </p:cNvPr>
          <p:cNvSpPr txBox="1"/>
          <p:nvPr/>
        </p:nvSpPr>
        <p:spPr>
          <a:xfrm>
            <a:off x="6007768" y="2111602"/>
            <a:ext cx="2555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→  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B=1,1101000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5683380-92C3-401A-8DD5-3D63F7CE00D0}"/>
              </a:ext>
            </a:extLst>
          </p:cNvPr>
          <p:cNvSpPr txBox="1"/>
          <p:nvPr/>
        </p:nvSpPr>
        <p:spPr>
          <a:xfrm>
            <a:off x="6645443" y="1249828"/>
            <a:ext cx="834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补码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F6A71B-0D11-441E-916A-6A8CCD719250}"/>
              </a:ext>
            </a:extLst>
          </p:cNvPr>
          <p:cNvSpPr txBox="1"/>
          <p:nvPr/>
        </p:nvSpPr>
        <p:spPr>
          <a:xfrm>
            <a:off x="1416183" y="2932876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[A+B]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=[A]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+[B]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=0,0001111+1,1101000=1,1110111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6AC447F-8611-4212-B7CD-2A518C0F3EE6}"/>
              </a:ext>
            </a:extLst>
          </p:cNvPr>
          <p:cNvSpPr txBox="1"/>
          <p:nvPr/>
        </p:nvSpPr>
        <p:spPr>
          <a:xfrm>
            <a:off x="7015534" y="3349856"/>
            <a:ext cx="37888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原码：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1,0001001    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真值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-9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49463D3-BFC3-45CA-B4F8-95C95B76E107}"/>
              </a:ext>
            </a:extLst>
          </p:cNvPr>
          <p:cNvSpPr txBox="1"/>
          <p:nvPr/>
        </p:nvSpPr>
        <p:spPr>
          <a:xfrm>
            <a:off x="1460953" y="3921925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[A-B]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=[A]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+[-B]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=0,0001111+0,0011000=0,0100111   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  真值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+39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D4CDEB3-0C7C-48C2-8683-47A0E38ED66D}"/>
              </a:ext>
            </a:extLst>
          </p:cNvPr>
          <p:cNvSpPr txBox="1"/>
          <p:nvPr/>
        </p:nvSpPr>
        <p:spPr>
          <a:xfrm>
            <a:off x="1460952" y="4440051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[-B]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：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 [B]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连同符号位一起取反加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7B4069B-2EEB-4949-A49F-D1308DE40C76}"/>
              </a:ext>
            </a:extLst>
          </p:cNvPr>
          <p:cNvSpPr txBox="1"/>
          <p:nvPr/>
        </p:nvSpPr>
        <p:spPr>
          <a:xfrm>
            <a:off x="1460951" y="5017595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C=124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，求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[A+C]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[B-C]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B39FEE-BC74-45F1-8E42-EDD36F77802F}"/>
              </a:ext>
            </a:extLst>
          </p:cNvPr>
          <p:cNvSpPr txBox="1"/>
          <p:nvPr/>
        </p:nvSpPr>
        <p:spPr>
          <a:xfrm>
            <a:off x="1460950" y="5516339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[A+C]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=0,0001111+0,1111100=1,0001011   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真值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-117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AE10DC8-48DE-4695-9E2B-DD19E03A7792}"/>
              </a:ext>
            </a:extLst>
          </p:cNvPr>
          <p:cNvSpPr txBox="1"/>
          <p:nvPr/>
        </p:nvSpPr>
        <p:spPr>
          <a:xfrm>
            <a:off x="1460950" y="6016306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[B-C]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=1,1101000+1,0000100=0,1101100    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真值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+108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4" name="对话气泡: 圆角矩形 73">
            <a:extLst>
              <a:ext uri="{FF2B5EF4-FFF2-40B4-BE49-F238E27FC236}">
                <a16:creationId xmlns:a16="http://schemas.microsoft.com/office/drawing/2014/main" id="{93421F64-7572-4A6D-9869-29C783007C44}"/>
              </a:ext>
            </a:extLst>
          </p:cNvPr>
          <p:cNvSpPr/>
          <p:nvPr/>
        </p:nvSpPr>
        <p:spPr>
          <a:xfrm>
            <a:off x="8712403" y="4870938"/>
            <a:ext cx="977028" cy="430887"/>
          </a:xfrm>
          <a:prstGeom prst="wedgeRoundRectCallout">
            <a:avLst>
              <a:gd name="adj1" fmla="val -24327"/>
              <a:gd name="adj2" fmla="val 107912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溢出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2C5D693A-4FA4-4726-820D-FB2930999A4E}"/>
              </a:ext>
            </a:extLst>
          </p:cNvPr>
          <p:cNvSpPr/>
          <p:nvPr/>
        </p:nvSpPr>
        <p:spPr>
          <a:xfrm>
            <a:off x="9454350" y="5535721"/>
            <a:ext cx="977028" cy="430887"/>
          </a:xfrm>
          <a:prstGeom prst="wedgeRoundRectCallout">
            <a:avLst>
              <a:gd name="adj1" fmla="val -60039"/>
              <a:gd name="adj2" fmla="val 107912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溢出</a:t>
            </a:r>
          </a:p>
        </p:txBody>
      </p:sp>
    </p:spTree>
    <p:extLst>
      <p:ext uri="{BB962C8B-B14F-4D97-AF65-F5344CB8AC3E}">
        <p14:creationId xmlns:p14="http://schemas.microsoft.com/office/powerpoint/2010/main" val="81991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69" grpId="0"/>
      <p:bldP spid="70" grpId="0"/>
      <p:bldP spid="71" grpId="0"/>
      <p:bldP spid="72" grpId="0"/>
      <p:bldP spid="73" grpId="0"/>
      <p:bldP spid="74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溢出判断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9CDD505-5791-4071-A808-28824C8CC825}"/>
              </a:ext>
            </a:extLst>
          </p:cNvPr>
          <p:cNvSpPr txBox="1"/>
          <p:nvPr/>
        </p:nvSpPr>
        <p:spPr>
          <a:xfrm>
            <a:off x="862732" y="691666"/>
            <a:ext cx="10302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设机器字长为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8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位（含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位符号位），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A=15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B=-24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，求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[A+B]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[A-B]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7B4069B-2EEB-4949-A49F-D1308DE40C76}"/>
              </a:ext>
            </a:extLst>
          </p:cNvPr>
          <p:cNvSpPr txBox="1"/>
          <p:nvPr/>
        </p:nvSpPr>
        <p:spPr>
          <a:xfrm>
            <a:off x="862733" y="1276441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C=124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，求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[A+C]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[B-C]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B39FEE-BC74-45F1-8E42-EDD36F77802F}"/>
              </a:ext>
            </a:extLst>
          </p:cNvPr>
          <p:cNvSpPr txBox="1"/>
          <p:nvPr/>
        </p:nvSpPr>
        <p:spPr>
          <a:xfrm>
            <a:off x="862732" y="1775185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[A+C]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=0,0001111+0,1111100=1,0001011   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真值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-117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AE10DC8-48DE-4695-9E2B-DD19E03A7792}"/>
              </a:ext>
            </a:extLst>
          </p:cNvPr>
          <p:cNvSpPr txBox="1"/>
          <p:nvPr/>
        </p:nvSpPr>
        <p:spPr>
          <a:xfrm>
            <a:off x="862732" y="2275152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[B-C]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=1,1101000+1,0000100=0,1101100    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真值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+108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032F1C4-E09B-4E88-B365-2CB2F333ED3B}"/>
              </a:ext>
            </a:extLst>
          </p:cNvPr>
          <p:cNvSpPr txBox="1"/>
          <p:nvPr/>
        </p:nvSpPr>
        <p:spPr>
          <a:xfrm>
            <a:off x="862732" y="3044279"/>
            <a:ext cx="73668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方法一：采用一位符号位，根据数据位进位情况判断溢出</a:t>
            </a:r>
            <a:endParaRPr lang="en-US" altLang="zh-CN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489D38C-FE96-4D27-891B-7F5B67093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05469"/>
              </p:ext>
            </p:extLst>
          </p:nvPr>
        </p:nvGraphicFramePr>
        <p:xfrm>
          <a:off x="862732" y="3607245"/>
          <a:ext cx="8127999" cy="12801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4653">
                  <a:extLst>
                    <a:ext uri="{9D8B030D-6E8A-4147-A177-3AD203B41FA5}">
                      <a16:colId xmlns:a16="http://schemas.microsoft.com/office/drawing/2014/main" val="524131892"/>
                    </a:ext>
                  </a:extLst>
                </a:gridCol>
                <a:gridCol w="3308684">
                  <a:extLst>
                    <a:ext uri="{9D8B030D-6E8A-4147-A177-3AD203B41FA5}">
                      <a16:colId xmlns:a16="http://schemas.microsoft.com/office/drawing/2014/main" val="3027037885"/>
                    </a:ext>
                  </a:extLst>
                </a:gridCol>
                <a:gridCol w="3554662">
                  <a:extLst>
                    <a:ext uri="{9D8B030D-6E8A-4147-A177-3AD203B41FA5}">
                      <a16:colId xmlns:a16="http://schemas.microsoft.com/office/drawing/2014/main" val="1262772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符号位的进位</a:t>
                      </a:r>
                      <a:r>
                        <a:rPr lang="en-US" altLang="zh-CN" sz="2200" dirty="0"/>
                        <a:t>C</a:t>
                      </a:r>
                      <a:r>
                        <a:rPr lang="en-US" altLang="zh-CN" sz="2200" baseline="-25000" dirty="0"/>
                        <a:t>s</a:t>
                      </a:r>
                      <a:endParaRPr lang="zh-CN" altLang="en-US" sz="2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最高数值位的进位</a:t>
                      </a:r>
                      <a:r>
                        <a:rPr lang="en-US" altLang="zh-CN" sz="2200" dirty="0"/>
                        <a:t>C</a:t>
                      </a:r>
                      <a:r>
                        <a:rPr lang="en-US" altLang="zh-CN" sz="2200" baseline="-25000" dirty="0"/>
                        <a:t>1</a:t>
                      </a:r>
                      <a:endParaRPr lang="zh-CN" altLang="en-US" sz="2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4023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上溢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0</a:t>
                      </a:r>
                      <a:endParaRPr lang="zh-CN" alt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</a:t>
                      </a:r>
                      <a:endParaRPr lang="zh-CN" alt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29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下溢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</a:t>
                      </a:r>
                      <a:endParaRPr lang="zh-CN" alt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0</a:t>
                      </a:r>
                      <a:endParaRPr lang="zh-CN" alt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97800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99AF20E-2338-4CCB-8263-927E05DCEA83}"/>
                  </a:ext>
                </a:extLst>
              </p:cNvPr>
              <p:cNvSpPr txBox="1"/>
              <p:nvPr/>
            </p:nvSpPr>
            <p:spPr>
              <a:xfrm>
                <a:off x="862732" y="5019484"/>
                <a:ext cx="9941626" cy="1562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即：</a:t>
                </a:r>
                <a:r>
                  <a:rPr lang="en-US" altLang="zh-CN" sz="2200" dirty="0"/>
                  <a:t>C</a:t>
                </a:r>
                <a:r>
                  <a:rPr lang="en-US" altLang="zh-CN" sz="2200" baseline="-25000" dirty="0"/>
                  <a:t>s</a:t>
                </a:r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与</a:t>
                </a:r>
                <a:r>
                  <a:rPr lang="en-US" altLang="zh-CN" sz="2200" dirty="0"/>
                  <a:t>C</a:t>
                </a:r>
                <a:r>
                  <a:rPr lang="en-US" altLang="zh-CN" sz="2200" baseline="-25000" dirty="0"/>
                  <a:t>1</a:t>
                </a:r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不同时有溢出</a:t>
                </a:r>
                <a:endParaRPr lang="en-US" altLang="zh-CN" sz="2200" dirty="0">
                  <a:latin typeface="DejaVu Sans" panose="020B0603030804020204" pitchFamily="34" charset="0"/>
                  <a:cs typeface="DejaVu Sans" panose="020B06030308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溢出判断逻辑表达式为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DejaVu Sans" panose="020B0603030804020204" pitchFamily="34" charset="0"/>
                      </a:rPr>
                      <m:t>𝑉</m:t>
                    </m:r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DejaVu Sans" panose="020B06030308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⊕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200" dirty="0">
                  <a:latin typeface="DejaVu Sans" panose="020B0603030804020204" pitchFamily="34" charset="0"/>
                  <a:cs typeface="DejaVu Sans" panose="020B06030308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若</a:t>
                </a:r>
                <a:r>
                  <a:rPr lang="en-US" altLang="zh-CN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V=0</a:t>
                </a:r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，表示无溢出；</a:t>
                </a:r>
                <a:r>
                  <a:rPr lang="en-US" altLang="zh-CN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V=1</a:t>
                </a:r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，表示有溢出</a:t>
                </a:r>
                <a:endParaRPr lang="en-US" altLang="zh-CN" sz="2200" dirty="0">
                  <a:latin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99AF20E-2338-4CCB-8263-927E05DCE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2" y="5019484"/>
                <a:ext cx="9941626" cy="1562800"/>
              </a:xfrm>
              <a:prstGeom prst="rect">
                <a:avLst/>
              </a:prstGeom>
              <a:blipFill>
                <a:blip r:embed="rId3"/>
                <a:stretch>
                  <a:fillRect l="-798" b="-7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12DB3EE-A4FD-424E-A96C-53B94CD7E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731" y="2273929"/>
            <a:ext cx="3124833" cy="180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溢出判断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9CDD505-5791-4071-A808-28824C8CC825}"/>
              </a:ext>
            </a:extLst>
          </p:cNvPr>
          <p:cNvSpPr txBox="1"/>
          <p:nvPr/>
        </p:nvSpPr>
        <p:spPr>
          <a:xfrm>
            <a:off x="862732" y="691666"/>
            <a:ext cx="10302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设机器字长为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8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位（含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位符号位），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A=15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B=-24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，求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[A+B]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[A-B]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7B4069B-2EEB-4949-A49F-D1308DE40C76}"/>
              </a:ext>
            </a:extLst>
          </p:cNvPr>
          <p:cNvSpPr txBox="1"/>
          <p:nvPr/>
        </p:nvSpPr>
        <p:spPr>
          <a:xfrm>
            <a:off x="862733" y="1276441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C=124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，求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[A+C]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和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[B-C]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endParaRPr lang="zh-CN" altLang="en-US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5B39FEE-BC74-45F1-8E42-EDD36F77802F}"/>
              </a:ext>
            </a:extLst>
          </p:cNvPr>
          <p:cNvSpPr txBox="1"/>
          <p:nvPr/>
        </p:nvSpPr>
        <p:spPr>
          <a:xfrm>
            <a:off x="862732" y="1775185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[A+C]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=0,0001111+0,1111100=1,0001011   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真值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-117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AE10DC8-48DE-4695-9E2B-DD19E03A7792}"/>
              </a:ext>
            </a:extLst>
          </p:cNvPr>
          <p:cNvSpPr txBox="1"/>
          <p:nvPr/>
        </p:nvSpPr>
        <p:spPr>
          <a:xfrm>
            <a:off x="862732" y="2275152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[B-C]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=1,1101000+1,0000100=0,1101100    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真值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+108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032F1C4-E09B-4E88-B365-2CB2F333ED3B}"/>
              </a:ext>
            </a:extLst>
          </p:cNvPr>
          <p:cNvSpPr txBox="1"/>
          <p:nvPr/>
        </p:nvSpPr>
        <p:spPr>
          <a:xfrm>
            <a:off x="862732" y="3044279"/>
            <a:ext cx="7366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方法二：采用双符号位</a:t>
            </a:r>
            <a:endParaRPr lang="en-US" altLang="zh-CN" sz="2200" dirty="0">
              <a:latin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正数的符号为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00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，负数的符号位为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11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0F1655-CFF5-4DA6-BCA2-CA5A1D9B0256}"/>
              </a:ext>
            </a:extLst>
          </p:cNvPr>
          <p:cNvSpPr txBox="1"/>
          <p:nvPr/>
        </p:nvSpPr>
        <p:spPr>
          <a:xfrm>
            <a:off x="862732" y="3984237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[A+C]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=00,0001111+00,1111100=01,0001011   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上溢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9557CC-4436-490E-BA3B-FC08EB643E74}"/>
              </a:ext>
            </a:extLst>
          </p:cNvPr>
          <p:cNvSpPr txBox="1"/>
          <p:nvPr/>
        </p:nvSpPr>
        <p:spPr>
          <a:xfrm>
            <a:off x="862732" y="4500539"/>
            <a:ext cx="994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[B-C]</a:t>
            </a:r>
            <a:r>
              <a:rPr lang="zh-CN" altLang="en-US" sz="2200" baseline="-25000" dirty="0">
                <a:latin typeface="DejaVu Sans" panose="020B0603030804020204" pitchFamily="34" charset="0"/>
                <a:cs typeface="DejaVu Sans" panose="020B0603030804020204" pitchFamily="34" charset="0"/>
              </a:rPr>
              <a:t>补  </a:t>
            </a:r>
            <a:r>
              <a:rPr lang="en-US" altLang="zh-CN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=11,1101000+11,0000100=10,1101100   </a:t>
            </a:r>
            <a:r>
              <a:rPr lang="zh-CN" altLang="en-US" sz="2200" dirty="0">
                <a:latin typeface="DejaVu Sans" panose="020B0603030804020204" pitchFamily="34" charset="0"/>
                <a:cs typeface="DejaVu Sans" panose="020B0603030804020204" pitchFamily="34" charset="0"/>
              </a:rPr>
              <a:t>下溢</a:t>
            </a:r>
            <a:endParaRPr lang="zh-CN" altLang="en-US" sz="2200" baseline="-25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7E71F57-5E1F-40F3-86F2-8365698B252D}"/>
                  </a:ext>
                </a:extLst>
              </p:cNvPr>
              <p:cNvSpPr txBox="1"/>
              <p:nvPr/>
            </p:nvSpPr>
            <p:spPr>
              <a:xfrm>
                <a:off x="862732" y="5093702"/>
                <a:ext cx="73668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记两个符号位为</a:t>
                </a:r>
                <a:r>
                  <a:rPr lang="en-US" altLang="zh-CN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S</a:t>
                </a:r>
                <a:r>
                  <a:rPr lang="en-US" altLang="zh-CN" sz="2200" baseline="-250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S1</a:t>
                </a:r>
                <a:r>
                  <a:rPr lang="en-US" altLang="zh-CN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S</a:t>
                </a:r>
                <a:r>
                  <a:rPr lang="en-US" altLang="zh-CN" sz="2200" baseline="-250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S2</a:t>
                </a:r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DejaVu Sans" panose="020B0603030804020204" pitchFamily="34" charset="0"/>
                      </a:rPr>
                      <m:t>𝑉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DejaVu Sans" panose="020B06030308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⊕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200" dirty="0">
                  <a:latin typeface="DejaVu Sans" panose="020B0603030804020204" pitchFamily="34" charset="0"/>
                  <a:cs typeface="DejaVu Sans" panose="020B0603030804020204" pitchFamily="34" charset="0"/>
                </a:endParaRPr>
              </a:p>
              <a:p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若</a:t>
                </a:r>
                <a:r>
                  <a:rPr lang="en-US" altLang="zh-CN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V=0</a:t>
                </a:r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，表示无溢出；若</a:t>
                </a:r>
                <a:r>
                  <a:rPr lang="en-US" altLang="zh-CN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V=1</a:t>
                </a:r>
                <a:r>
                  <a:rPr lang="zh-CN" altLang="en-US" sz="22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，表示有溢出</a:t>
                </a:r>
                <a:endParaRPr lang="en-US" altLang="zh-CN" sz="2200" dirty="0">
                  <a:latin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7E71F57-5E1F-40F3-86F2-8365698B2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2" y="5093702"/>
                <a:ext cx="7366869" cy="769441"/>
              </a:xfrm>
              <a:prstGeom prst="rect">
                <a:avLst/>
              </a:prstGeom>
              <a:blipFill>
                <a:blip r:embed="rId3"/>
                <a:stretch>
                  <a:fillRect l="-1076" t="-6349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51A1C6FD-015F-4DA7-9877-4E1BD61A36F0}"/>
              </a:ext>
            </a:extLst>
          </p:cNvPr>
          <p:cNvSpPr/>
          <p:nvPr/>
        </p:nvSpPr>
        <p:spPr>
          <a:xfrm>
            <a:off x="6038083" y="3984237"/>
            <a:ext cx="196516" cy="947189"/>
          </a:xfrm>
          <a:prstGeom prst="flowChartProcess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17F5F48D-427F-42A0-B652-863CF181A4BA}"/>
              </a:ext>
            </a:extLst>
          </p:cNvPr>
          <p:cNvSpPr/>
          <p:nvPr/>
        </p:nvSpPr>
        <p:spPr>
          <a:xfrm>
            <a:off x="6038083" y="2858704"/>
            <a:ext cx="2432149" cy="939958"/>
          </a:xfrm>
          <a:prstGeom prst="wedgeRoundRectCallout">
            <a:avLst>
              <a:gd name="adj1" fmla="val -40610"/>
              <a:gd name="adj2" fmla="val 70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最高符号位永远表示结果的正确符号</a:t>
            </a:r>
          </a:p>
        </p:txBody>
      </p:sp>
    </p:spTree>
    <p:extLst>
      <p:ext uri="{BB962C8B-B14F-4D97-AF65-F5344CB8AC3E}">
        <p14:creationId xmlns:p14="http://schemas.microsoft.com/office/powerpoint/2010/main" val="101702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2" grpId="0"/>
      <p:bldP spid="13" grpId="0"/>
      <p:bldP spid="3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定点数表示小结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2A4479-9C01-40B1-A1D7-331A3866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266"/>
            <a:ext cx="12192000" cy="53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81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二进制手算乘法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17594-CA44-482F-8B5A-9BD58BDE6B72}"/>
              </a:ext>
            </a:extLst>
          </p:cNvPr>
          <p:cNvSpPr txBox="1"/>
          <p:nvPr/>
        </p:nvSpPr>
        <p:spPr>
          <a:xfrm>
            <a:off x="3232483" y="950495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3466BF-7004-4F34-8C1B-CE6DEEA92079}"/>
              </a:ext>
            </a:extLst>
          </p:cNvPr>
          <p:cNvSpPr txBox="1"/>
          <p:nvPr/>
        </p:nvSpPr>
        <p:spPr>
          <a:xfrm>
            <a:off x="2648160" y="1439779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×  </a:t>
            </a: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526365-66A0-4360-A952-88343B432D72}"/>
              </a:ext>
            </a:extLst>
          </p:cNvPr>
          <p:cNvSpPr txBox="1"/>
          <p:nvPr/>
        </p:nvSpPr>
        <p:spPr>
          <a:xfrm>
            <a:off x="3232483" y="2024554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11E0FC-F4FC-44A7-B0B7-F9ACB031FC2A}"/>
              </a:ext>
            </a:extLst>
          </p:cNvPr>
          <p:cNvSpPr txBox="1"/>
          <p:nvPr/>
        </p:nvSpPr>
        <p:spPr>
          <a:xfrm>
            <a:off x="2987840" y="2490537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73D3D2-6BBC-4B43-8207-0AD98F2DCA24}"/>
              </a:ext>
            </a:extLst>
          </p:cNvPr>
          <p:cNvSpPr txBox="1"/>
          <p:nvPr/>
        </p:nvSpPr>
        <p:spPr>
          <a:xfrm>
            <a:off x="2731165" y="2956520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02F57-7C4C-45DF-B5B5-93EBF20380EA}"/>
              </a:ext>
            </a:extLst>
          </p:cNvPr>
          <p:cNvSpPr txBox="1"/>
          <p:nvPr/>
        </p:nvSpPr>
        <p:spPr>
          <a:xfrm>
            <a:off x="2478864" y="3403413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4D6FA2-13D8-4A3A-8269-6304226C8A1F}"/>
              </a:ext>
            </a:extLst>
          </p:cNvPr>
          <p:cNvSpPr txBox="1"/>
          <p:nvPr/>
        </p:nvSpPr>
        <p:spPr>
          <a:xfrm>
            <a:off x="1972868" y="3988188"/>
            <a:ext cx="2794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10001111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0B9275-A2E9-4AB3-8CFA-09A2E2EE8C43}"/>
              </a:ext>
            </a:extLst>
          </p:cNvPr>
          <p:cNvCxnSpPr>
            <a:cxnSpLocks/>
          </p:cNvCxnSpPr>
          <p:nvPr/>
        </p:nvCxnSpPr>
        <p:spPr>
          <a:xfrm>
            <a:off x="2347366" y="2024554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75C13-3EFD-4B0D-B838-29956DBD6FA5}"/>
              </a:ext>
            </a:extLst>
          </p:cNvPr>
          <p:cNvCxnSpPr>
            <a:cxnSpLocks/>
          </p:cNvCxnSpPr>
          <p:nvPr/>
        </p:nvCxnSpPr>
        <p:spPr>
          <a:xfrm>
            <a:off x="2294505" y="3988188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A15E79E-83E1-4662-B83C-2B6B807F2C97}"/>
              </a:ext>
            </a:extLst>
          </p:cNvPr>
          <p:cNvSpPr txBox="1"/>
          <p:nvPr/>
        </p:nvSpPr>
        <p:spPr>
          <a:xfrm>
            <a:off x="8022296" y="950495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0C5C15-E3F3-49EA-A64B-D6BD2CC1745E}"/>
              </a:ext>
            </a:extLst>
          </p:cNvPr>
          <p:cNvSpPr txBox="1"/>
          <p:nvPr/>
        </p:nvSpPr>
        <p:spPr>
          <a:xfrm>
            <a:off x="7437973" y="1439779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×  </a:t>
            </a: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855E29C-4B96-4563-9515-A80C0D102B5E}"/>
              </a:ext>
            </a:extLst>
          </p:cNvPr>
          <p:cNvSpPr txBox="1"/>
          <p:nvPr/>
        </p:nvSpPr>
        <p:spPr>
          <a:xfrm>
            <a:off x="8022296" y="2024554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5F08C48-4163-4676-82E5-5C9A1809EEE3}"/>
              </a:ext>
            </a:extLst>
          </p:cNvPr>
          <p:cNvSpPr txBox="1"/>
          <p:nvPr/>
        </p:nvSpPr>
        <p:spPr>
          <a:xfrm>
            <a:off x="7777653" y="2490537"/>
            <a:ext cx="1750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r>
              <a:rPr lang="en-US" altLang="zh-CN" sz="3200" dirty="0">
                <a:solidFill>
                  <a:srgbClr val="00B05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lang="zh-CN" altLang="en-US" sz="3200" dirty="0">
              <a:solidFill>
                <a:srgbClr val="00B05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3E600CF-CEFE-4524-9923-E4C242475A1D}"/>
              </a:ext>
            </a:extLst>
          </p:cNvPr>
          <p:cNvSpPr txBox="1"/>
          <p:nvPr/>
        </p:nvSpPr>
        <p:spPr>
          <a:xfrm>
            <a:off x="7533010" y="2956520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</a:t>
            </a:r>
            <a:r>
              <a:rPr lang="en-US" altLang="zh-CN" sz="3200" dirty="0">
                <a:solidFill>
                  <a:srgbClr val="00B05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</a:t>
            </a:r>
            <a:endParaRPr lang="zh-CN" altLang="en-US" sz="3200" dirty="0">
              <a:solidFill>
                <a:srgbClr val="00B05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5CE5FC-6E95-4386-9064-1DBC9A65FEE1}"/>
              </a:ext>
            </a:extLst>
          </p:cNvPr>
          <p:cNvSpPr txBox="1"/>
          <p:nvPr/>
        </p:nvSpPr>
        <p:spPr>
          <a:xfrm>
            <a:off x="7280709" y="3403413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r>
              <a:rPr lang="en-US" altLang="zh-CN" sz="3200" dirty="0">
                <a:solidFill>
                  <a:srgbClr val="00B05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</a:t>
            </a:r>
            <a:endParaRPr lang="zh-CN" altLang="en-US" sz="3200" dirty="0">
              <a:solidFill>
                <a:srgbClr val="00B05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779B637-602E-4984-97FE-8F4C846FC309}"/>
              </a:ext>
            </a:extLst>
          </p:cNvPr>
          <p:cNvSpPr txBox="1"/>
          <p:nvPr/>
        </p:nvSpPr>
        <p:spPr>
          <a:xfrm>
            <a:off x="7016013" y="3988188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10001111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FE17D2A-4E4C-4AA4-BE2D-68F62AA65D5C}"/>
              </a:ext>
            </a:extLst>
          </p:cNvPr>
          <p:cNvCxnSpPr>
            <a:cxnSpLocks/>
          </p:cNvCxnSpPr>
          <p:nvPr/>
        </p:nvCxnSpPr>
        <p:spPr>
          <a:xfrm>
            <a:off x="7137179" y="2024554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4D12EEF-7B37-4EC6-83BC-6BE6F3C1C1A4}"/>
              </a:ext>
            </a:extLst>
          </p:cNvPr>
          <p:cNvCxnSpPr>
            <a:cxnSpLocks/>
          </p:cNvCxnSpPr>
          <p:nvPr/>
        </p:nvCxnSpPr>
        <p:spPr>
          <a:xfrm>
            <a:off x="7084318" y="3988188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箭头: 右 26">
            <a:extLst>
              <a:ext uri="{FF2B5EF4-FFF2-40B4-BE49-F238E27FC236}">
                <a16:creationId xmlns:a16="http://schemas.microsoft.com/office/drawing/2014/main" id="{DED0DC78-1117-490B-A599-6CC7B1FCCD15}"/>
              </a:ext>
            </a:extLst>
          </p:cNvPr>
          <p:cNvSpPr/>
          <p:nvPr/>
        </p:nvSpPr>
        <p:spPr>
          <a:xfrm>
            <a:off x="5542547" y="2490537"/>
            <a:ext cx="1106906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2214168" y="4901064"/>
            <a:ext cx="83303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考虑用机器实现：</a:t>
            </a:r>
            <a:endParaRPr lang="en-US" altLang="zh-CN" sz="26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实际数字有正负，符号位如何处理？</a:t>
            </a:r>
            <a:endParaRPr lang="en-US" altLang="zh-CN" sz="26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乘积的位数扩大一倍，如何处理？</a:t>
            </a:r>
            <a:endParaRPr lang="en-US" altLang="zh-CN" sz="26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4</a:t>
            </a:r>
            <a:r>
              <a:rPr lang="zh-CN" altLang="en-US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个位积都要保存下来最后统一相加？</a:t>
            </a:r>
          </a:p>
        </p:txBody>
      </p:sp>
    </p:spTree>
    <p:extLst>
      <p:ext uri="{BB962C8B-B14F-4D97-AF65-F5344CB8AC3E}">
        <p14:creationId xmlns:p14="http://schemas.microsoft.com/office/powerpoint/2010/main" val="5586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原码一位乘法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，采用原码一位乘法求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BBD6A8-A117-45A2-857A-8353C6D3B744}"/>
              </a:ext>
            </a:extLst>
          </p:cNvPr>
          <p:cNvSpPr txBox="1"/>
          <p:nvPr/>
        </p:nvSpPr>
        <p:spPr>
          <a:xfrm>
            <a:off x="516049" y="1883288"/>
            <a:ext cx="53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实现方法：先加法再移位，重复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次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B7FABC5-5AE1-4787-B0D3-E74A595D9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047349"/>
              </p:ext>
            </p:extLst>
          </p:nvPr>
        </p:nvGraphicFramePr>
        <p:xfrm>
          <a:off x="4652999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C65C77C9-2C16-4921-BA6F-9AA8C2392EC6}"/>
              </a:ext>
            </a:extLst>
          </p:cNvPr>
          <p:cNvSpPr txBox="1"/>
          <p:nvPr/>
        </p:nvSpPr>
        <p:spPr>
          <a:xfrm>
            <a:off x="465299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34E56AB-44CB-4DA8-95BB-00F61A76D33E}"/>
              </a:ext>
            </a:extLst>
          </p:cNvPr>
          <p:cNvSpPr txBox="1"/>
          <p:nvPr/>
        </p:nvSpPr>
        <p:spPr>
          <a:xfrm>
            <a:off x="5142284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567101-100D-4497-B323-3EC996924E3E}"/>
              </a:ext>
            </a:extLst>
          </p:cNvPr>
          <p:cNvSpPr txBox="1"/>
          <p:nvPr/>
        </p:nvSpPr>
        <p:spPr>
          <a:xfrm>
            <a:off x="563156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03387E-56F4-40D6-9D4A-741E7846EE06}"/>
              </a:ext>
            </a:extLst>
          </p:cNvPr>
          <p:cNvSpPr txBox="1"/>
          <p:nvPr/>
        </p:nvSpPr>
        <p:spPr>
          <a:xfrm>
            <a:off x="6120854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C483367-6F3C-4188-BF05-4E013542AD5A}"/>
              </a:ext>
            </a:extLst>
          </p:cNvPr>
          <p:cNvSpPr txBox="1"/>
          <p:nvPr/>
        </p:nvSpPr>
        <p:spPr>
          <a:xfrm>
            <a:off x="661013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36" name="表格 2">
            <a:extLst>
              <a:ext uri="{FF2B5EF4-FFF2-40B4-BE49-F238E27FC236}">
                <a16:creationId xmlns:a16="http://schemas.microsoft.com/office/drawing/2014/main" id="{11299491-1ABE-49ED-8000-3B6ADF2B5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430254"/>
              </p:ext>
            </p:extLst>
          </p:nvPr>
        </p:nvGraphicFramePr>
        <p:xfrm>
          <a:off x="7475893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97A1EDCE-4C7F-423C-97A7-95B942E48477}"/>
              </a:ext>
            </a:extLst>
          </p:cNvPr>
          <p:cNvSpPr txBox="1"/>
          <p:nvPr/>
        </p:nvSpPr>
        <p:spPr>
          <a:xfrm>
            <a:off x="747589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84439F-99E9-46C4-BB54-555E8BA2FD41}"/>
              </a:ext>
            </a:extLst>
          </p:cNvPr>
          <p:cNvSpPr txBox="1"/>
          <p:nvPr/>
        </p:nvSpPr>
        <p:spPr>
          <a:xfrm>
            <a:off x="796517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59D01F-7055-4188-978F-98B235330587}"/>
              </a:ext>
            </a:extLst>
          </p:cNvPr>
          <p:cNvSpPr txBox="1"/>
          <p:nvPr/>
        </p:nvSpPr>
        <p:spPr>
          <a:xfrm>
            <a:off x="845446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3A0DD91-0EEF-4199-B331-E5DB73F04B7D}"/>
              </a:ext>
            </a:extLst>
          </p:cNvPr>
          <p:cNvSpPr txBox="1"/>
          <p:nvPr/>
        </p:nvSpPr>
        <p:spPr>
          <a:xfrm>
            <a:off x="894374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1CCB61-B12F-45FD-AB9A-A07B354B78DD}"/>
              </a:ext>
            </a:extLst>
          </p:cNvPr>
          <p:cNvSpPr txBox="1"/>
          <p:nvPr/>
        </p:nvSpPr>
        <p:spPr>
          <a:xfrm>
            <a:off x="943303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42" name="表格 2">
            <a:extLst>
              <a:ext uri="{FF2B5EF4-FFF2-40B4-BE49-F238E27FC236}">
                <a16:creationId xmlns:a16="http://schemas.microsoft.com/office/drawing/2014/main" id="{39EA6EED-383D-4A2B-B00E-72CB80CDD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005114"/>
              </p:ext>
            </p:extLst>
          </p:nvPr>
        </p:nvGraphicFramePr>
        <p:xfrm>
          <a:off x="4652999" y="5192403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43" name="文本框 42">
            <a:extLst>
              <a:ext uri="{FF2B5EF4-FFF2-40B4-BE49-F238E27FC236}">
                <a16:creationId xmlns:a16="http://schemas.microsoft.com/office/drawing/2014/main" id="{F94B8B12-9DA1-4DD7-B4C9-4CA60ACAB435}"/>
              </a:ext>
            </a:extLst>
          </p:cNvPr>
          <p:cNvSpPr txBox="1"/>
          <p:nvPr/>
        </p:nvSpPr>
        <p:spPr>
          <a:xfrm>
            <a:off x="465299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E57476-E4BA-4433-A52E-EB9FFAF8468A}"/>
              </a:ext>
            </a:extLst>
          </p:cNvPr>
          <p:cNvSpPr txBox="1"/>
          <p:nvPr/>
        </p:nvSpPr>
        <p:spPr>
          <a:xfrm>
            <a:off x="514228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76D5BAF-3322-4ED1-88C6-2795FA2DD940}"/>
              </a:ext>
            </a:extLst>
          </p:cNvPr>
          <p:cNvSpPr txBox="1"/>
          <p:nvPr/>
        </p:nvSpPr>
        <p:spPr>
          <a:xfrm>
            <a:off x="563156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A89CC7-3E89-411A-AE31-A45F4937CB6E}"/>
              </a:ext>
            </a:extLst>
          </p:cNvPr>
          <p:cNvSpPr txBox="1"/>
          <p:nvPr/>
        </p:nvSpPr>
        <p:spPr>
          <a:xfrm>
            <a:off x="612085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EBC3B64-05C0-4B64-BC72-5DABDFB8A7D7}"/>
              </a:ext>
            </a:extLst>
          </p:cNvPr>
          <p:cNvSpPr txBox="1"/>
          <p:nvPr/>
        </p:nvSpPr>
        <p:spPr>
          <a:xfrm>
            <a:off x="6610138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5" name="矩形: 剪去左右顶角 14">
            <a:extLst>
              <a:ext uri="{FF2B5EF4-FFF2-40B4-BE49-F238E27FC236}">
                <a16:creationId xmlns:a16="http://schemas.microsoft.com/office/drawing/2014/main" id="{BF9273C2-0700-4145-8382-D7679F8A6229}"/>
              </a:ext>
            </a:extLst>
          </p:cNvPr>
          <p:cNvSpPr/>
          <p:nvPr/>
        </p:nvSpPr>
        <p:spPr>
          <a:xfrm>
            <a:off x="5305038" y="4297894"/>
            <a:ext cx="1062135" cy="401080"/>
          </a:xfrm>
          <a:prstGeom prst="snip2SameRect">
            <a:avLst>
              <a:gd name="adj1" fmla="val 0"/>
              <a:gd name="adj2" fmla="val 47125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5BD78137-5828-4A54-BB1B-4031A0E5844A}"/>
              </a:ext>
            </a:extLst>
          </p:cNvPr>
          <p:cNvSpPr/>
          <p:nvPr/>
        </p:nvSpPr>
        <p:spPr>
          <a:xfrm>
            <a:off x="5740145" y="4715373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上 47">
            <a:extLst>
              <a:ext uri="{FF2B5EF4-FFF2-40B4-BE49-F238E27FC236}">
                <a16:creationId xmlns:a16="http://schemas.microsoft.com/office/drawing/2014/main" id="{30D8E119-E068-43C7-A014-A1BCABFCC842}"/>
              </a:ext>
            </a:extLst>
          </p:cNvPr>
          <p:cNvSpPr/>
          <p:nvPr/>
        </p:nvSpPr>
        <p:spPr>
          <a:xfrm>
            <a:off x="5455398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 48">
            <a:extLst>
              <a:ext uri="{FF2B5EF4-FFF2-40B4-BE49-F238E27FC236}">
                <a16:creationId xmlns:a16="http://schemas.microsoft.com/office/drawing/2014/main" id="{88F58B0E-DBC3-4E3C-AF61-2773E1536E60}"/>
              </a:ext>
            </a:extLst>
          </p:cNvPr>
          <p:cNvSpPr/>
          <p:nvPr/>
        </p:nvSpPr>
        <p:spPr>
          <a:xfrm flipV="1">
            <a:off x="5898269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DF94619-22B7-4745-8742-617F614DBA82}"/>
              </a:ext>
            </a:extLst>
          </p:cNvPr>
          <p:cNvSpPr txBox="1"/>
          <p:nvPr/>
        </p:nvSpPr>
        <p:spPr>
          <a:xfrm>
            <a:off x="5119705" y="5622226"/>
            <a:ext cx="1557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X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被乘数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49B692E-9D3F-48EF-95D8-144D1313FE98}"/>
              </a:ext>
            </a:extLst>
          </p:cNvPr>
          <p:cNvSpPr txBox="1"/>
          <p:nvPr/>
        </p:nvSpPr>
        <p:spPr>
          <a:xfrm>
            <a:off x="5069914" y="2513052"/>
            <a:ext cx="1631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乘积高位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186BE1-CB85-44DF-B43B-F84DE1680A72}"/>
              </a:ext>
            </a:extLst>
          </p:cNvPr>
          <p:cNvSpPr txBox="1"/>
          <p:nvPr/>
        </p:nvSpPr>
        <p:spPr>
          <a:xfrm>
            <a:off x="7212508" y="2513052"/>
            <a:ext cx="2803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乘数、乘积低位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F410EC6-A626-4CB0-9DE5-BF925ADDE450}"/>
              </a:ext>
            </a:extLst>
          </p:cNvPr>
          <p:cNvCxnSpPr/>
          <p:nvPr/>
        </p:nvCxnSpPr>
        <p:spPr>
          <a:xfrm>
            <a:off x="7027234" y="3401693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7E44686-B17A-490A-91D0-8E70A5E8DB56}"/>
              </a:ext>
            </a:extLst>
          </p:cNvPr>
          <p:cNvCxnSpPr>
            <a:cxnSpLocks/>
          </p:cNvCxnSpPr>
          <p:nvPr/>
        </p:nvCxnSpPr>
        <p:spPr>
          <a:xfrm flipH="1">
            <a:off x="7027234" y="3623932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37E34AFE-F7BD-485D-976C-3AE9772B08BF}"/>
              </a:ext>
            </a:extLst>
          </p:cNvPr>
          <p:cNvSpPr/>
          <p:nvPr/>
        </p:nvSpPr>
        <p:spPr>
          <a:xfrm>
            <a:off x="4401134" y="2455408"/>
            <a:ext cx="6825750" cy="4115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8BE6A2-902B-42BD-A27C-320C01B68AE0}"/>
              </a:ext>
            </a:extLst>
          </p:cNvPr>
          <p:cNvSpPr txBox="1"/>
          <p:nvPr/>
        </p:nvSpPr>
        <p:spPr>
          <a:xfrm>
            <a:off x="11142755" y="4005216"/>
            <a:ext cx="553998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/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符号位单独处理：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符号位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Sans" panose="020B06030308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⨁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数值位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取绝对值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进行乘法运算</a:t>
                </a:r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blipFill>
                <a:blip r:embed="rId3"/>
                <a:stretch>
                  <a:fillRect l="-1808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本框 77">
            <a:extLst>
              <a:ext uri="{FF2B5EF4-FFF2-40B4-BE49-F238E27FC236}">
                <a16:creationId xmlns:a16="http://schemas.microsoft.com/office/drawing/2014/main" id="{D95DFD8E-5D54-4B47-9397-D3E84670D53C}"/>
              </a:ext>
            </a:extLst>
          </p:cNvPr>
          <p:cNvSpPr txBox="1"/>
          <p:nvPr/>
        </p:nvSpPr>
        <p:spPr>
          <a:xfrm>
            <a:off x="7205645" y="5752882"/>
            <a:ext cx="3980773" cy="7694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加上被乘数</a:t>
            </a:r>
            <a:endParaRPr lang="en-US" altLang="zh-CN" sz="2200" dirty="0">
              <a:solidFill>
                <a:schemeClr val="tx1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0" name="幻灯片缩放定位 79">
                <a:extLst>
                  <a:ext uri="{FF2B5EF4-FFF2-40B4-BE49-F238E27FC236}">
                    <a16:creationId xmlns:a16="http://schemas.microsoft.com/office/drawing/2014/main" id="{430F6CAC-2B2B-4397-AB6B-EE3562D012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7636833"/>
                  </p:ext>
                </p:extLst>
              </p:nvPr>
            </p:nvGraphicFramePr>
            <p:xfrm>
              <a:off x="8541513" y="4393609"/>
              <a:ext cx="1861263" cy="1046960"/>
            </p:xfrm>
            <a:graphic>
              <a:graphicData uri="http://schemas.microsoft.com/office/powerpoint/2016/slidezoom">
                <pslz:sldZm>
                  <pslz:sldZmObj sldId="519" cId="3958799926">
                    <pslz:zmPr id="{464B4BDE-3469-45D1-A88D-7093C9E1093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1263" cy="10469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0" name="幻灯片缩放定位 7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30F6CAC-2B2B-4397-AB6B-EE3562D012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1513" y="4393609"/>
                <a:ext cx="1861263" cy="10469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1" name="对话气泡: 圆角矩形 80">
            <a:extLst>
              <a:ext uri="{FF2B5EF4-FFF2-40B4-BE49-F238E27FC236}">
                <a16:creationId xmlns:a16="http://schemas.microsoft.com/office/drawing/2014/main" id="{CF0EC169-74B7-4FBC-9919-91707D5B69FE}"/>
              </a:ext>
            </a:extLst>
          </p:cNvPr>
          <p:cNvSpPr/>
          <p:nvPr/>
        </p:nvSpPr>
        <p:spPr>
          <a:xfrm>
            <a:off x="2994473" y="2308200"/>
            <a:ext cx="2091976" cy="573815"/>
          </a:xfrm>
          <a:prstGeom prst="wedgeRoundRectCallout">
            <a:avLst>
              <a:gd name="adj1" fmla="val 31301"/>
              <a:gd name="adj2" fmla="val 106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在正式进行乘法之前，</a:t>
            </a:r>
            <a:r>
              <a:rPr lang="en-US" altLang="zh-CN" sz="2000" dirty="0"/>
              <a:t>ACC</a:t>
            </a:r>
            <a:r>
              <a:rPr lang="zh-CN" altLang="en-US" sz="2000" dirty="0"/>
              <a:t>置</a:t>
            </a:r>
            <a:r>
              <a:rPr lang="en-US" altLang="zh-CN" sz="2000" dirty="0"/>
              <a:t>0</a:t>
            </a:r>
            <a:endParaRPr lang="zh-CN" altLang="en-US" sz="2000" dirty="0"/>
          </a:p>
        </p:txBody>
      </p:sp>
      <p:sp>
        <p:nvSpPr>
          <p:cNvPr id="82" name="对话气泡: 圆角矩形 81">
            <a:extLst>
              <a:ext uri="{FF2B5EF4-FFF2-40B4-BE49-F238E27FC236}">
                <a16:creationId xmlns:a16="http://schemas.microsoft.com/office/drawing/2014/main" id="{4B68EC4C-7BE9-480C-9489-24280CB3F324}"/>
              </a:ext>
            </a:extLst>
          </p:cNvPr>
          <p:cNvSpPr/>
          <p:nvPr/>
        </p:nvSpPr>
        <p:spPr>
          <a:xfrm>
            <a:off x="9943873" y="2530386"/>
            <a:ext cx="1546396" cy="706878"/>
          </a:xfrm>
          <a:prstGeom prst="wedgeRoundRectCallout">
            <a:avLst>
              <a:gd name="adj1" fmla="val -53730"/>
              <a:gd name="adj2" fmla="val 95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当前参与乘法的一个位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BBE82CA-6AB7-40A9-8EBB-2594B807E912}"/>
              </a:ext>
            </a:extLst>
          </p:cNvPr>
          <p:cNvSpPr txBox="1"/>
          <p:nvPr/>
        </p:nvSpPr>
        <p:spPr>
          <a:xfrm>
            <a:off x="1776664" y="2801391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17F614C-947D-4F58-9E6E-96BD358DF4F2}"/>
              </a:ext>
            </a:extLst>
          </p:cNvPr>
          <p:cNvSpPr txBox="1"/>
          <p:nvPr/>
        </p:nvSpPr>
        <p:spPr>
          <a:xfrm>
            <a:off x="1192341" y="3290675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×  </a:t>
            </a: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49F07B30-8CA5-4176-A961-B3D5EADD1664}"/>
              </a:ext>
            </a:extLst>
          </p:cNvPr>
          <p:cNvSpPr txBox="1"/>
          <p:nvPr/>
        </p:nvSpPr>
        <p:spPr>
          <a:xfrm>
            <a:off x="1776664" y="3875450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5DF5B6D4-EF08-4C99-9D60-4955183EE5EE}"/>
              </a:ext>
            </a:extLst>
          </p:cNvPr>
          <p:cNvSpPr txBox="1"/>
          <p:nvPr/>
        </p:nvSpPr>
        <p:spPr>
          <a:xfrm>
            <a:off x="1532021" y="4341433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E283C84-375F-478D-A835-98664A51B11B}"/>
              </a:ext>
            </a:extLst>
          </p:cNvPr>
          <p:cNvSpPr txBox="1"/>
          <p:nvPr/>
        </p:nvSpPr>
        <p:spPr>
          <a:xfrm>
            <a:off x="1275346" y="4807416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740F4EC-575F-4A38-9B6F-1B28EA97DA86}"/>
              </a:ext>
            </a:extLst>
          </p:cNvPr>
          <p:cNvSpPr txBox="1"/>
          <p:nvPr/>
        </p:nvSpPr>
        <p:spPr>
          <a:xfrm>
            <a:off x="1023045" y="5254309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75782AC-D180-4B53-802F-EE0AF66EE011}"/>
              </a:ext>
            </a:extLst>
          </p:cNvPr>
          <p:cNvSpPr txBox="1"/>
          <p:nvPr/>
        </p:nvSpPr>
        <p:spPr>
          <a:xfrm>
            <a:off x="758349" y="5839084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10001111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C4F35F70-24FE-4D81-AE02-5DFFBF2B352C}"/>
              </a:ext>
            </a:extLst>
          </p:cNvPr>
          <p:cNvCxnSpPr>
            <a:cxnSpLocks/>
          </p:cNvCxnSpPr>
          <p:nvPr/>
        </p:nvCxnSpPr>
        <p:spPr>
          <a:xfrm>
            <a:off x="891547" y="3875450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D35EC5F6-9D7E-4236-AE96-64836A5748D0}"/>
              </a:ext>
            </a:extLst>
          </p:cNvPr>
          <p:cNvCxnSpPr>
            <a:cxnSpLocks/>
          </p:cNvCxnSpPr>
          <p:nvPr/>
        </p:nvCxnSpPr>
        <p:spPr>
          <a:xfrm>
            <a:off x="838686" y="5839084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22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  <p:bldP spid="46" grpId="0"/>
      <p:bldP spid="47" grpId="0"/>
      <p:bldP spid="78" grpId="0" animBg="1"/>
      <p:bldP spid="81" grpId="0" animBg="1"/>
      <p:bldP spid="8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穿越：运算器的基本组成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654771-263F-4FCE-9F29-B6D4CBE21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27"/>
          <a:stretch/>
        </p:blipFill>
        <p:spPr>
          <a:xfrm>
            <a:off x="-1451" y="4835346"/>
            <a:ext cx="12193451" cy="18460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D40740-EB3B-447E-BA99-DA7002AF6FE2}"/>
              </a:ext>
            </a:extLst>
          </p:cNvPr>
          <p:cNvSpPr txBox="1"/>
          <p:nvPr/>
        </p:nvSpPr>
        <p:spPr>
          <a:xfrm>
            <a:off x="3575305" y="1001002"/>
            <a:ext cx="8136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运算器：用于实现算数运算（如：加减乘除）、逻辑运算（如：与或非）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6189DF-7103-49B9-A28B-401F61AE00FD}"/>
              </a:ext>
            </a:extLst>
          </p:cNvPr>
          <p:cNvSpPr txBox="1"/>
          <p:nvPr/>
        </p:nvSpPr>
        <p:spPr>
          <a:xfrm>
            <a:off x="3575305" y="2611270"/>
            <a:ext cx="8136331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：累加器，用于存放操作数，或运算结果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：乘商寄存器，在乘、除运算时，用于存放操作数或运算结果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：通用操作数寄存器，用于存放操作数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：算术逻辑单元，通过内部复杂的电路实现算术运算、逻辑运算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5E0162-F60E-4C01-BF72-CB3AB82B5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" r="76721" b="32532"/>
          <a:stretch/>
        </p:blipFill>
        <p:spPr>
          <a:xfrm>
            <a:off x="326744" y="32878"/>
            <a:ext cx="3133346" cy="472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99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原码一位乘法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，采用原码一位乘法求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BBD6A8-A117-45A2-857A-8353C6D3B744}"/>
              </a:ext>
            </a:extLst>
          </p:cNvPr>
          <p:cNvSpPr txBox="1"/>
          <p:nvPr/>
        </p:nvSpPr>
        <p:spPr>
          <a:xfrm>
            <a:off x="516049" y="1883288"/>
            <a:ext cx="53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实现方法：先加法再移位，重复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次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B7FABC5-5AE1-4787-B0D3-E74A595D9562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C65C77C9-2C16-4921-BA6F-9AA8C2392EC6}"/>
              </a:ext>
            </a:extLst>
          </p:cNvPr>
          <p:cNvSpPr txBox="1"/>
          <p:nvPr/>
        </p:nvSpPr>
        <p:spPr>
          <a:xfrm>
            <a:off x="465299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34E56AB-44CB-4DA8-95BB-00F61A76D33E}"/>
              </a:ext>
            </a:extLst>
          </p:cNvPr>
          <p:cNvSpPr txBox="1"/>
          <p:nvPr/>
        </p:nvSpPr>
        <p:spPr>
          <a:xfrm>
            <a:off x="5142284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567101-100D-4497-B323-3EC996924E3E}"/>
              </a:ext>
            </a:extLst>
          </p:cNvPr>
          <p:cNvSpPr txBox="1"/>
          <p:nvPr/>
        </p:nvSpPr>
        <p:spPr>
          <a:xfrm>
            <a:off x="563156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03387E-56F4-40D6-9D4A-741E7846EE06}"/>
              </a:ext>
            </a:extLst>
          </p:cNvPr>
          <p:cNvSpPr txBox="1"/>
          <p:nvPr/>
        </p:nvSpPr>
        <p:spPr>
          <a:xfrm>
            <a:off x="6120854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C483367-6F3C-4188-BF05-4E013542AD5A}"/>
              </a:ext>
            </a:extLst>
          </p:cNvPr>
          <p:cNvSpPr txBox="1"/>
          <p:nvPr/>
        </p:nvSpPr>
        <p:spPr>
          <a:xfrm>
            <a:off x="661013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36" name="表格 2">
            <a:extLst>
              <a:ext uri="{FF2B5EF4-FFF2-40B4-BE49-F238E27FC236}">
                <a16:creationId xmlns:a16="http://schemas.microsoft.com/office/drawing/2014/main" id="{11299491-1ABE-49ED-8000-3B6ADF2B550D}"/>
              </a:ext>
            </a:extLst>
          </p:cNvPr>
          <p:cNvGraphicFramePr>
            <a:graphicFrameLocks noGrp="1"/>
          </p:cNvGraphicFramePr>
          <p:nvPr/>
        </p:nvGraphicFramePr>
        <p:xfrm>
          <a:off x="7475893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97A1EDCE-4C7F-423C-97A7-95B942E48477}"/>
              </a:ext>
            </a:extLst>
          </p:cNvPr>
          <p:cNvSpPr txBox="1"/>
          <p:nvPr/>
        </p:nvSpPr>
        <p:spPr>
          <a:xfrm>
            <a:off x="747589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84439F-99E9-46C4-BB54-555E8BA2FD41}"/>
              </a:ext>
            </a:extLst>
          </p:cNvPr>
          <p:cNvSpPr txBox="1"/>
          <p:nvPr/>
        </p:nvSpPr>
        <p:spPr>
          <a:xfrm>
            <a:off x="796517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59D01F-7055-4188-978F-98B235330587}"/>
              </a:ext>
            </a:extLst>
          </p:cNvPr>
          <p:cNvSpPr txBox="1"/>
          <p:nvPr/>
        </p:nvSpPr>
        <p:spPr>
          <a:xfrm>
            <a:off x="845446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3A0DD91-0EEF-4199-B331-E5DB73F04B7D}"/>
              </a:ext>
            </a:extLst>
          </p:cNvPr>
          <p:cNvSpPr txBox="1"/>
          <p:nvPr/>
        </p:nvSpPr>
        <p:spPr>
          <a:xfrm>
            <a:off x="894374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1CCB61-B12F-45FD-AB9A-A07B354B78DD}"/>
              </a:ext>
            </a:extLst>
          </p:cNvPr>
          <p:cNvSpPr txBox="1"/>
          <p:nvPr/>
        </p:nvSpPr>
        <p:spPr>
          <a:xfrm>
            <a:off x="943303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42" name="表格 2">
            <a:extLst>
              <a:ext uri="{FF2B5EF4-FFF2-40B4-BE49-F238E27FC236}">
                <a16:creationId xmlns:a16="http://schemas.microsoft.com/office/drawing/2014/main" id="{39EA6EED-383D-4A2B-B00E-72CB80CDD0B1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5192403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43" name="文本框 42">
            <a:extLst>
              <a:ext uri="{FF2B5EF4-FFF2-40B4-BE49-F238E27FC236}">
                <a16:creationId xmlns:a16="http://schemas.microsoft.com/office/drawing/2014/main" id="{F94B8B12-9DA1-4DD7-B4C9-4CA60ACAB435}"/>
              </a:ext>
            </a:extLst>
          </p:cNvPr>
          <p:cNvSpPr txBox="1"/>
          <p:nvPr/>
        </p:nvSpPr>
        <p:spPr>
          <a:xfrm>
            <a:off x="465299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E57476-E4BA-4433-A52E-EB9FFAF8468A}"/>
              </a:ext>
            </a:extLst>
          </p:cNvPr>
          <p:cNvSpPr txBox="1"/>
          <p:nvPr/>
        </p:nvSpPr>
        <p:spPr>
          <a:xfrm>
            <a:off x="514228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76D5BAF-3322-4ED1-88C6-2795FA2DD940}"/>
              </a:ext>
            </a:extLst>
          </p:cNvPr>
          <p:cNvSpPr txBox="1"/>
          <p:nvPr/>
        </p:nvSpPr>
        <p:spPr>
          <a:xfrm>
            <a:off x="563156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A89CC7-3E89-411A-AE31-A45F4937CB6E}"/>
              </a:ext>
            </a:extLst>
          </p:cNvPr>
          <p:cNvSpPr txBox="1"/>
          <p:nvPr/>
        </p:nvSpPr>
        <p:spPr>
          <a:xfrm>
            <a:off x="612085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EBC3B64-05C0-4B64-BC72-5DABDFB8A7D7}"/>
              </a:ext>
            </a:extLst>
          </p:cNvPr>
          <p:cNvSpPr txBox="1"/>
          <p:nvPr/>
        </p:nvSpPr>
        <p:spPr>
          <a:xfrm>
            <a:off x="6610138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5" name="矩形: 剪去左右顶角 14">
            <a:extLst>
              <a:ext uri="{FF2B5EF4-FFF2-40B4-BE49-F238E27FC236}">
                <a16:creationId xmlns:a16="http://schemas.microsoft.com/office/drawing/2014/main" id="{BF9273C2-0700-4145-8382-D7679F8A6229}"/>
              </a:ext>
            </a:extLst>
          </p:cNvPr>
          <p:cNvSpPr/>
          <p:nvPr/>
        </p:nvSpPr>
        <p:spPr>
          <a:xfrm>
            <a:off x="5305038" y="4297894"/>
            <a:ext cx="1062135" cy="401080"/>
          </a:xfrm>
          <a:prstGeom prst="snip2SameRect">
            <a:avLst>
              <a:gd name="adj1" fmla="val 0"/>
              <a:gd name="adj2" fmla="val 47125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5BD78137-5828-4A54-BB1B-4031A0E5844A}"/>
              </a:ext>
            </a:extLst>
          </p:cNvPr>
          <p:cNvSpPr/>
          <p:nvPr/>
        </p:nvSpPr>
        <p:spPr>
          <a:xfrm>
            <a:off x="5740145" y="4715373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上 47">
            <a:extLst>
              <a:ext uri="{FF2B5EF4-FFF2-40B4-BE49-F238E27FC236}">
                <a16:creationId xmlns:a16="http://schemas.microsoft.com/office/drawing/2014/main" id="{30D8E119-E068-43C7-A014-A1BCABFCC842}"/>
              </a:ext>
            </a:extLst>
          </p:cNvPr>
          <p:cNvSpPr/>
          <p:nvPr/>
        </p:nvSpPr>
        <p:spPr>
          <a:xfrm>
            <a:off x="5455398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 48">
            <a:extLst>
              <a:ext uri="{FF2B5EF4-FFF2-40B4-BE49-F238E27FC236}">
                <a16:creationId xmlns:a16="http://schemas.microsoft.com/office/drawing/2014/main" id="{88F58B0E-DBC3-4E3C-AF61-2773E1536E60}"/>
              </a:ext>
            </a:extLst>
          </p:cNvPr>
          <p:cNvSpPr/>
          <p:nvPr/>
        </p:nvSpPr>
        <p:spPr>
          <a:xfrm flipV="1">
            <a:off x="5898269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DF94619-22B7-4745-8742-617F614DBA82}"/>
              </a:ext>
            </a:extLst>
          </p:cNvPr>
          <p:cNvSpPr txBox="1"/>
          <p:nvPr/>
        </p:nvSpPr>
        <p:spPr>
          <a:xfrm>
            <a:off x="5119705" y="5622226"/>
            <a:ext cx="1557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X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被乘数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49B692E-9D3F-48EF-95D8-144D1313FE98}"/>
              </a:ext>
            </a:extLst>
          </p:cNvPr>
          <p:cNvSpPr txBox="1"/>
          <p:nvPr/>
        </p:nvSpPr>
        <p:spPr>
          <a:xfrm>
            <a:off x="5069914" y="2513052"/>
            <a:ext cx="1631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乘积高位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186BE1-CB85-44DF-B43B-F84DE1680A72}"/>
              </a:ext>
            </a:extLst>
          </p:cNvPr>
          <p:cNvSpPr txBox="1"/>
          <p:nvPr/>
        </p:nvSpPr>
        <p:spPr>
          <a:xfrm>
            <a:off x="7212508" y="2513052"/>
            <a:ext cx="2803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乘数、乘积低位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F410EC6-A626-4CB0-9DE5-BF925ADDE450}"/>
              </a:ext>
            </a:extLst>
          </p:cNvPr>
          <p:cNvCxnSpPr/>
          <p:nvPr/>
        </p:nvCxnSpPr>
        <p:spPr>
          <a:xfrm>
            <a:off x="7027234" y="3401693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7E44686-B17A-490A-91D0-8E70A5E8DB56}"/>
              </a:ext>
            </a:extLst>
          </p:cNvPr>
          <p:cNvCxnSpPr>
            <a:cxnSpLocks/>
          </p:cNvCxnSpPr>
          <p:nvPr/>
        </p:nvCxnSpPr>
        <p:spPr>
          <a:xfrm flipH="1">
            <a:off x="7027234" y="3623932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37E34AFE-F7BD-485D-976C-3AE9772B08BF}"/>
              </a:ext>
            </a:extLst>
          </p:cNvPr>
          <p:cNvSpPr/>
          <p:nvPr/>
        </p:nvSpPr>
        <p:spPr>
          <a:xfrm>
            <a:off x="4401134" y="2455408"/>
            <a:ext cx="6825750" cy="4115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8BE6A2-902B-42BD-A27C-320C01B68AE0}"/>
              </a:ext>
            </a:extLst>
          </p:cNvPr>
          <p:cNvSpPr txBox="1"/>
          <p:nvPr/>
        </p:nvSpPr>
        <p:spPr>
          <a:xfrm>
            <a:off x="11142755" y="4005216"/>
            <a:ext cx="553998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/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符号位单独处理：符号位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Sans" panose="020B06030308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⨁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数值位取绝对值进行乘法运算</a:t>
                </a:r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blipFill>
                <a:blip r:embed="rId3"/>
                <a:stretch>
                  <a:fillRect l="-1808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94C590DA-9CC4-4D20-BCE8-1CA92D36F87B}"/>
              </a:ext>
            </a:extLst>
          </p:cNvPr>
          <p:cNvSpPr txBox="1"/>
          <p:nvPr/>
        </p:nvSpPr>
        <p:spPr>
          <a:xfrm>
            <a:off x="7205645" y="5752882"/>
            <a:ext cx="3980773" cy="7694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加上被乘数</a:t>
            </a:r>
            <a:endParaRPr lang="en-US" altLang="zh-CN" sz="2200" dirty="0">
              <a:solidFill>
                <a:schemeClr val="tx1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35538FC-9E10-45BF-A7E6-DAB1E7E08FAE}"/>
              </a:ext>
            </a:extLst>
          </p:cNvPr>
          <p:cNvSpPr txBox="1"/>
          <p:nvPr/>
        </p:nvSpPr>
        <p:spPr>
          <a:xfrm>
            <a:off x="1776664" y="2801391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1517AFC-7547-4298-AD20-D02CD7319DDF}"/>
              </a:ext>
            </a:extLst>
          </p:cNvPr>
          <p:cNvSpPr txBox="1"/>
          <p:nvPr/>
        </p:nvSpPr>
        <p:spPr>
          <a:xfrm>
            <a:off x="1192341" y="3290675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×  </a:t>
            </a: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C20D94D-9502-4D93-A096-C8B7998007EE}"/>
              </a:ext>
            </a:extLst>
          </p:cNvPr>
          <p:cNvSpPr txBox="1"/>
          <p:nvPr/>
        </p:nvSpPr>
        <p:spPr>
          <a:xfrm>
            <a:off x="1776664" y="3875450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5BB2F09-6AEE-419C-9A99-681B9031E37A}"/>
              </a:ext>
            </a:extLst>
          </p:cNvPr>
          <p:cNvSpPr txBox="1"/>
          <p:nvPr/>
        </p:nvSpPr>
        <p:spPr>
          <a:xfrm>
            <a:off x="1532021" y="4341433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14F165F-3D05-4119-B39A-F3D25BB9F8F1}"/>
              </a:ext>
            </a:extLst>
          </p:cNvPr>
          <p:cNvSpPr txBox="1"/>
          <p:nvPr/>
        </p:nvSpPr>
        <p:spPr>
          <a:xfrm>
            <a:off x="1275346" y="4807416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4AB8449-BF10-493C-AAB7-8A3B67FCD598}"/>
              </a:ext>
            </a:extLst>
          </p:cNvPr>
          <p:cNvSpPr txBox="1"/>
          <p:nvPr/>
        </p:nvSpPr>
        <p:spPr>
          <a:xfrm>
            <a:off x="1023045" y="5254309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31CAD00-087C-4E22-B0F5-CD85E4D3F0CE}"/>
              </a:ext>
            </a:extLst>
          </p:cNvPr>
          <p:cNvSpPr txBox="1"/>
          <p:nvPr/>
        </p:nvSpPr>
        <p:spPr>
          <a:xfrm>
            <a:off x="758349" y="5839084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10001111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5D1979C-CA99-4357-9C72-F65AEBB89625}"/>
              </a:ext>
            </a:extLst>
          </p:cNvPr>
          <p:cNvCxnSpPr>
            <a:cxnSpLocks/>
          </p:cNvCxnSpPr>
          <p:nvPr/>
        </p:nvCxnSpPr>
        <p:spPr>
          <a:xfrm>
            <a:off x="891547" y="3875450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8B07C2D-AE94-44C8-80EC-2A16325EC6E5}"/>
              </a:ext>
            </a:extLst>
          </p:cNvPr>
          <p:cNvCxnSpPr>
            <a:cxnSpLocks/>
          </p:cNvCxnSpPr>
          <p:nvPr/>
        </p:nvCxnSpPr>
        <p:spPr>
          <a:xfrm>
            <a:off x="838686" y="5839084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5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82305" y="11230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任意进制→十进制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8A9C8-BD89-4C5F-85D0-724B941DF546}"/>
              </a:ext>
            </a:extLst>
          </p:cNvPr>
          <p:cNvSpPr txBox="1"/>
          <p:nvPr/>
        </p:nvSpPr>
        <p:spPr>
          <a:xfrm>
            <a:off x="1016557" y="1078308"/>
            <a:ext cx="13410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A2BD12-7CC3-4BA7-A26D-B563C51B847B}"/>
                  </a:ext>
                </a:extLst>
              </p:cNvPr>
              <p:cNvSpPr txBox="1"/>
              <p:nvPr/>
            </p:nvSpPr>
            <p:spPr>
              <a:xfrm>
                <a:off x="2593695" y="1086002"/>
                <a:ext cx="23648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spc="-3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A2BD12-7CC3-4BA7-A26D-B563C51B8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695" y="1086002"/>
                <a:ext cx="23648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C9DDCC-6E12-4490-80FC-B5F4B3360041}"/>
                  </a:ext>
                </a:extLst>
              </p:cNvPr>
              <p:cNvSpPr txBox="1"/>
              <p:nvPr/>
            </p:nvSpPr>
            <p:spPr>
              <a:xfrm>
                <a:off x="2593695" y="1653513"/>
                <a:ext cx="84108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sz="2800" spc="-3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C9DDCC-6E12-4490-80FC-B5F4B3360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695" y="1653513"/>
                <a:ext cx="841089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DC1D0BE-B1D9-46C6-A489-F03E017AAFBC}"/>
                  </a:ext>
                </a:extLst>
              </p:cNvPr>
              <p:cNvSpPr txBox="1"/>
              <p:nvPr/>
            </p:nvSpPr>
            <p:spPr>
              <a:xfrm>
                <a:off x="2950244" y="2221024"/>
                <a:ext cx="56660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2800" spc="-3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DC1D0BE-B1D9-46C6-A489-F03E017A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44" y="2221024"/>
                <a:ext cx="566603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对话气泡: 圆角矩形 33">
            <a:extLst>
              <a:ext uri="{FF2B5EF4-FFF2-40B4-BE49-F238E27FC236}">
                <a16:creationId xmlns:a16="http://schemas.microsoft.com/office/drawing/2014/main" id="{E99048EC-A8C6-4C81-B528-033A52B37311}"/>
              </a:ext>
            </a:extLst>
          </p:cNvPr>
          <p:cNvSpPr/>
          <p:nvPr/>
        </p:nvSpPr>
        <p:spPr>
          <a:xfrm>
            <a:off x="9396394" y="901615"/>
            <a:ext cx="923090" cy="430888"/>
          </a:xfrm>
          <a:prstGeom prst="wedgeRoundRectCallout">
            <a:avLst>
              <a:gd name="adj1" fmla="val -36168"/>
              <a:gd name="adj2" fmla="val 989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位权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BC4260-0008-4BD1-851D-5B53020E742D}"/>
              </a:ext>
            </a:extLst>
          </p:cNvPr>
          <p:cNvSpPr/>
          <p:nvPr/>
        </p:nvSpPr>
        <p:spPr>
          <a:xfrm>
            <a:off x="3699870" y="1597682"/>
            <a:ext cx="414930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5F7DFAA-5A28-4857-8064-518037E64070}"/>
              </a:ext>
            </a:extLst>
          </p:cNvPr>
          <p:cNvSpPr/>
          <p:nvPr/>
        </p:nvSpPr>
        <p:spPr>
          <a:xfrm>
            <a:off x="5395881" y="1597682"/>
            <a:ext cx="734423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0686CE-44AF-4BA5-88C0-0F637B713CF7}"/>
              </a:ext>
            </a:extLst>
          </p:cNvPr>
          <p:cNvSpPr/>
          <p:nvPr/>
        </p:nvSpPr>
        <p:spPr>
          <a:xfrm>
            <a:off x="7794400" y="1597682"/>
            <a:ext cx="384044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8F8986-AC41-418F-81EB-ED56330289EF}"/>
              </a:ext>
            </a:extLst>
          </p:cNvPr>
          <p:cNvSpPr/>
          <p:nvPr/>
        </p:nvSpPr>
        <p:spPr>
          <a:xfrm>
            <a:off x="9177449" y="1597682"/>
            <a:ext cx="437890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A7417EB-A97D-47D4-A7BC-F6DA892B2577}"/>
              </a:ext>
            </a:extLst>
          </p:cNvPr>
          <p:cNvSpPr/>
          <p:nvPr/>
        </p:nvSpPr>
        <p:spPr>
          <a:xfrm>
            <a:off x="10559597" y="1597682"/>
            <a:ext cx="553728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97328E8-DB71-4420-8573-3C803ECAE431}"/>
              </a:ext>
            </a:extLst>
          </p:cNvPr>
          <p:cNvSpPr/>
          <p:nvPr/>
        </p:nvSpPr>
        <p:spPr>
          <a:xfrm>
            <a:off x="3976734" y="2214395"/>
            <a:ext cx="414931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C1CB8C4-BAEE-4FAF-AE96-9FD060900555}"/>
              </a:ext>
            </a:extLst>
          </p:cNvPr>
          <p:cNvSpPr/>
          <p:nvPr/>
        </p:nvSpPr>
        <p:spPr>
          <a:xfrm>
            <a:off x="5586727" y="2214395"/>
            <a:ext cx="567642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B65DE22-0B1C-4A8C-9459-D9893CA16E1B}"/>
              </a:ext>
            </a:extLst>
          </p:cNvPr>
          <p:cNvSpPr/>
          <p:nvPr/>
        </p:nvSpPr>
        <p:spPr>
          <a:xfrm>
            <a:off x="7959621" y="2214395"/>
            <a:ext cx="656662" cy="51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54E1BD7-E5F4-4D4D-AA5F-8AD151990473}"/>
                  </a:ext>
                </a:extLst>
              </p:cNvPr>
              <p:cNvSpPr txBox="1"/>
              <p:nvPr/>
            </p:nvSpPr>
            <p:spPr>
              <a:xfrm>
                <a:off x="4958509" y="1078308"/>
                <a:ext cx="1775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2800" spc="-3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54E1BD7-E5F4-4D4D-AA5F-8AD151990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509" y="1078308"/>
                <a:ext cx="17751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71F9BC85-2210-4961-AFAF-8FF4F33FD0A2}"/>
              </a:ext>
            </a:extLst>
          </p:cNvPr>
          <p:cNvSpPr txBox="1"/>
          <p:nvPr/>
        </p:nvSpPr>
        <p:spPr>
          <a:xfrm>
            <a:off x="1016557" y="3179226"/>
            <a:ext cx="10096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其他进制→十进制：按权展开式求和即可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7FC817F-16AF-407E-9037-588EE0A38251}"/>
              </a:ext>
            </a:extLst>
          </p:cNvPr>
          <p:cNvSpPr txBox="1"/>
          <p:nvPr/>
        </p:nvSpPr>
        <p:spPr>
          <a:xfrm>
            <a:off x="1016557" y="3968151"/>
            <a:ext cx="413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10010.11B =</a:t>
            </a:r>
            <a:endParaRPr lang="zh-CN" altLang="en-US" sz="2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FB05CF7-1DB3-4564-B42E-42C844A0E2BA}"/>
              </a:ext>
            </a:extLst>
          </p:cNvPr>
          <p:cNvSpPr txBox="1"/>
          <p:nvPr/>
        </p:nvSpPr>
        <p:spPr>
          <a:xfrm>
            <a:off x="1016557" y="4565209"/>
            <a:ext cx="383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八进制：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21.4Q =</a:t>
            </a:r>
            <a:endParaRPr lang="zh-CN" altLang="en-US" sz="2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C4419A0-F84B-4518-93FF-E741E21D4932}"/>
              </a:ext>
            </a:extLst>
          </p:cNvPr>
          <p:cNvSpPr txBox="1"/>
          <p:nvPr/>
        </p:nvSpPr>
        <p:spPr>
          <a:xfrm>
            <a:off x="1016557" y="5162266"/>
            <a:ext cx="4269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十六进制：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A6.8H =</a:t>
            </a:r>
            <a:endParaRPr lang="zh-CN" altLang="en-US" sz="2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5157DF8-B8B9-4D4D-9048-6AD39BD1C497}"/>
              </a:ext>
            </a:extLst>
          </p:cNvPr>
          <p:cNvSpPr txBox="1"/>
          <p:nvPr/>
        </p:nvSpPr>
        <p:spPr>
          <a:xfrm>
            <a:off x="4149053" y="3968151"/>
            <a:ext cx="383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18.75</a:t>
            </a:r>
            <a:endParaRPr lang="zh-CN" altLang="en-US" sz="24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3BFFC96-D83E-45A1-89FD-A5024B56A19F}"/>
              </a:ext>
            </a:extLst>
          </p:cNvPr>
          <p:cNvSpPr txBox="1"/>
          <p:nvPr/>
        </p:nvSpPr>
        <p:spPr>
          <a:xfrm>
            <a:off x="3479993" y="4565209"/>
            <a:ext cx="383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33.5</a:t>
            </a:r>
            <a:endParaRPr lang="zh-CN" altLang="en-US" sz="24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2391469-1E4D-4740-9C75-E6B0AA42A852}"/>
              </a:ext>
            </a:extLst>
          </p:cNvPr>
          <p:cNvSpPr txBox="1"/>
          <p:nvPr/>
        </p:nvSpPr>
        <p:spPr>
          <a:xfrm>
            <a:off x="3867375" y="5162266"/>
            <a:ext cx="383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166.5</a:t>
            </a:r>
            <a:endParaRPr lang="zh-CN" altLang="en-US" sz="24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78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48" grpId="0"/>
      <p:bldP spid="49" grpId="0"/>
      <p:bldP spid="26" grpId="0"/>
      <p:bldP spid="27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原码一位乘法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17594-CA44-482F-8B5A-9BD58BDE6B72}"/>
              </a:ext>
            </a:extLst>
          </p:cNvPr>
          <p:cNvSpPr txBox="1"/>
          <p:nvPr/>
        </p:nvSpPr>
        <p:spPr>
          <a:xfrm>
            <a:off x="1776664" y="2801391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3466BF-7004-4F34-8C1B-CE6DEEA92079}"/>
              </a:ext>
            </a:extLst>
          </p:cNvPr>
          <p:cNvSpPr txBox="1"/>
          <p:nvPr/>
        </p:nvSpPr>
        <p:spPr>
          <a:xfrm>
            <a:off x="1192341" y="3290675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×  </a:t>
            </a: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526365-66A0-4360-A952-88343B432D72}"/>
              </a:ext>
            </a:extLst>
          </p:cNvPr>
          <p:cNvSpPr txBox="1"/>
          <p:nvPr/>
        </p:nvSpPr>
        <p:spPr>
          <a:xfrm>
            <a:off x="1776664" y="3875450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11E0FC-F4FC-44A7-B0B7-F9ACB031FC2A}"/>
              </a:ext>
            </a:extLst>
          </p:cNvPr>
          <p:cNvSpPr txBox="1"/>
          <p:nvPr/>
        </p:nvSpPr>
        <p:spPr>
          <a:xfrm>
            <a:off x="1532021" y="4341433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73D3D2-6BBC-4B43-8207-0AD98F2DCA24}"/>
              </a:ext>
            </a:extLst>
          </p:cNvPr>
          <p:cNvSpPr txBox="1"/>
          <p:nvPr/>
        </p:nvSpPr>
        <p:spPr>
          <a:xfrm>
            <a:off x="1275346" y="4807416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02F57-7C4C-45DF-B5B5-93EBF20380EA}"/>
              </a:ext>
            </a:extLst>
          </p:cNvPr>
          <p:cNvSpPr txBox="1"/>
          <p:nvPr/>
        </p:nvSpPr>
        <p:spPr>
          <a:xfrm>
            <a:off x="1023045" y="5254309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4D6FA2-13D8-4A3A-8269-6304226C8A1F}"/>
              </a:ext>
            </a:extLst>
          </p:cNvPr>
          <p:cNvSpPr txBox="1"/>
          <p:nvPr/>
        </p:nvSpPr>
        <p:spPr>
          <a:xfrm>
            <a:off x="758349" y="5839084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10001111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0B9275-A2E9-4AB3-8CFA-09A2E2EE8C43}"/>
              </a:ext>
            </a:extLst>
          </p:cNvPr>
          <p:cNvCxnSpPr>
            <a:cxnSpLocks/>
          </p:cNvCxnSpPr>
          <p:nvPr/>
        </p:nvCxnSpPr>
        <p:spPr>
          <a:xfrm>
            <a:off x="891547" y="3875450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75C13-3EFD-4B0D-B838-29956DBD6FA5}"/>
              </a:ext>
            </a:extLst>
          </p:cNvPr>
          <p:cNvCxnSpPr>
            <a:cxnSpLocks/>
          </p:cNvCxnSpPr>
          <p:nvPr/>
        </p:nvCxnSpPr>
        <p:spPr>
          <a:xfrm>
            <a:off x="838686" y="5839084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，采用原码一位乘法求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BBD6A8-A117-45A2-857A-8353C6D3B744}"/>
              </a:ext>
            </a:extLst>
          </p:cNvPr>
          <p:cNvSpPr txBox="1"/>
          <p:nvPr/>
        </p:nvSpPr>
        <p:spPr>
          <a:xfrm>
            <a:off x="516049" y="1883288"/>
            <a:ext cx="53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实现方法：先加法再移位，重复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次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B7FABC5-5AE1-4787-B0D3-E74A595D9562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C65C77C9-2C16-4921-BA6F-9AA8C2392EC6}"/>
              </a:ext>
            </a:extLst>
          </p:cNvPr>
          <p:cNvSpPr txBox="1"/>
          <p:nvPr/>
        </p:nvSpPr>
        <p:spPr>
          <a:xfrm>
            <a:off x="5143117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34E56AB-44CB-4DA8-95BB-00F61A76D33E}"/>
              </a:ext>
            </a:extLst>
          </p:cNvPr>
          <p:cNvSpPr txBox="1"/>
          <p:nvPr/>
        </p:nvSpPr>
        <p:spPr>
          <a:xfrm>
            <a:off x="563240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567101-100D-4497-B323-3EC996924E3E}"/>
              </a:ext>
            </a:extLst>
          </p:cNvPr>
          <p:cNvSpPr txBox="1"/>
          <p:nvPr/>
        </p:nvSpPr>
        <p:spPr>
          <a:xfrm>
            <a:off x="6121687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03387E-56F4-40D6-9D4A-741E7846EE06}"/>
              </a:ext>
            </a:extLst>
          </p:cNvPr>
          <p:cNvSpPr txBox="1"/>
          <p:nvPr/>
        </p:nvSpPr>
        <p:spPr>
          <a:xfrm>
            <a:off x="661097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36" name="表格 2">
            <a:extLst>
              <a:ext uri="{FF2B5EF4-FFF2-40B4-BE49-F238E27FC236}">
                <a16:creationId xmlns:a16="http://schemas.microsoft.com/office/drawing/2014/main" id="{11299491-1ABE-49ED-8000-3B6ADF2B550D}"/>
              </a:ext>
            </a:extLst>
          </p:cNvPr>
          <p:cNvGraphicFramePr>
            <a:graphicFrameLocks noGrp="1"/>
          </p:cNvGraphicFramePr>
          <p:nvPr/>
        </p:nvGraphicFramePr>
        <p:xfrm>
          <a:off x="7475893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97A1EDCE-4C7F-423C-97A7-95B942E48477}"/>
              </a:ext>
            </a:extLst>
          </p:cNvPr>
          <p:cNvSpPr txBox="1"/>
          <p:nvPr/>
        </p:nvSpPr>
        <p:spPr>
          <a:xfrm>
            <a:off x="7966011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84439F-99E9-46C4-BB54-555E8BA2FD41}"/>
              </a:ext>
            </a:extLst>
          </p:cNvPr>
          <p:cNvSpPr txBox="1"/>
          <p:nvPr/>
        </p:nvSpPr>
        <p:spPr>
          <a:xfrm>
            <a:off x="8455296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59D01F-7055-4188-978F-98B235330587}"/>
              </a:ext>
            </a:extLst>
          </p:cNvPr>
          <p:cNvSpPr txBox="1"/>
          <p:nvPr/>
        </p:nvSpPr>
        <p:spPr>
          <a:xfrm>
            <a:off x="8944581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3A0DD91-0EEF-4199-B331-E5DB73F04B7D}"/>
              </a:ext>
            </a:extLst>
          </p:cNvPr>
          <p:cNvSpPr txBox="1"/>
          <p:nvPr/>
        </p:nvSpPr>
        <p:spPr>
          <a:xfrm>
            <a:off x="9433866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1CCB61-B12F-45FD-AB9A-A07B354B78DD}"/>
              </a:ext>
            </a:extLst>
          </p:cNvPr>
          <p:cNvSpPr txBox="1"/>
          <p:nvPr/>
        </p:nvSpPr>
        <p:spPr>
          <a:xfrm>
            <a:off x="9923150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42" name="表格 2">
            <a:extLst>
              <a:ext uri="{FF2B5EF4-FFF2-40B4-BE49-F238E27FC236}">
                <a16:creationId xmlns:a16="http://schemas.microsoft.com/office/drawing/2014/main" id="{39EA6EED-383D-4A2B-B00E-72CB80CDD0B1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5192403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43" name="文本框 42">
            <a:extLst>
              <a:ext uri="{FF2B5EF4-FFF2-40B4-BE49-F238E27FC236}">
                <a16:creationId xmlns:a16="http://schemas.microsoft.com/office/drawing/2014/main" id="{F94B8B12-9DA1-4DD7-B4C9-4CA60ACAB435}"/>
              </a:ext>
            </a:extLst>
          </p:cNvPr>
          <p:cNvSpPr txBox="1"/>
          <p:nvPr/>
        </p:nvSpPr>
        <p:spPr>
          <a:xfrm>
            <a:off x="465299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E57476-E4BA-4433-A52E-EB9FFAF8468A}"/>
              </a:ext>
            </a:extLst>
          </p:cNvPr>
          <p:cNvSpPr txBox="1"/>
          <p:nvPr/>
        </p:nvSpPr>
        <p:spPr>
          <a:xfrm>
            <a:off x="514228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76D5BAF-3322-4ED1-88C6-2795FA2DD940}"/>
              </a:ext>
            </a:extLst>
          </p:cNvPr>
          <p:cNvSpPr txBox="1"/>
          <p:nvPr/>
        </p:nvSpPr>
        <p:spPr>
          <a:xfrm>
            <a:off x="563156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A89CC7-3E89-411A-AE31-A45F4937CB6E}"/>
              </a:ext>
            </a:extLst>
          </p:cNvPr>
          <p:cNvSpPr txBox="1"/>
          <p:nvPr/>
        </p:nvSpPr>
        <p:spPr>
          <a:xfrm>
            <a:off x="612085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EBC3B64-05C0-4B64-BC72-5DABDFB8A7D7}"/>
              </a:ext>
            </a:extLst>
          </p:cNvPr>
          <p:cNvSpPr txBox="1"/>
          <p:nvPr/>
        </p:nvSpPr>
        <p:spPr>
          <a:xfrm>
            <a:off x="6610138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5" name="矩形: 剪去左右顶角 14">
            <a:extLst>
              <a:ext uri="{FF2B5EF4-FFF2-40B4-BE49-F238E27FC236}">
                <a16:creationId xmlns:a16="http://schemas.microsoft.com/office/drawing/2014/main" id="{BF9273C2-0700-4145-8382-D7679F8A6229}"/>
              </a:ext>
            </a:extLst>
          </p:cNvPr>
          <p:cNvSpPr/>
          <p:nvPr/>
        </p:nvSpPr>
        <p:spPr>
          <a:xfrm>
            <a:off x="5305038" y="4297894"/>
            <a:ext cx="1062135" cy="401080"/>
          </a:xfrm>
          <a:prstGeom prst="snip2SameRect">
            <a:avLst>
              <a:gd name="adj1" fmla="val 0"/>
              <a:gd name="adj2" fmla="val 47125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5BD78137-5828-4A54-BB1B-4031A0E5844A}"/>
              </a:ext>
            </a:extLst>
          </p:cNvPr>
          <p:cNvSpPr/>
          <p:nvPr/>
        </p:nvSpPr>
        <p:spPr>
          <a:xfrm>
            <a:off x="5740145" y="4715373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上 47">
            <a:extLst>
              <a:ext uri="{FF2B5EF4-FFF2-40B4-BE49-F238E27FC236}">
                <a16:creationId xmlns:a16="http://schemas.microsoft.com/office/drawing/2014/main" id="{30D8E119-E068-43C7-A014-A1BCABFCC842}"/>
              </a:ext>
            </a:extLst>
          </p:cNvPr>
          <p:cNvSpPr/>
          <p:nvPr/>
        </p:nvSpPr>
        <p:spPr>
          <a:xfrm>
            <a:off x="5455398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 48">
            <a:extLst>
              <a:ext uri="{FF2B5EF4-FFF2-40B4-BE49-F238E27FC236}">
                <a16:creationId xmlns:a16="http://schemas.microsoft.com/office/drawing/2014/main" id="{88F58B0E-DBC3-4E3C-AF61-2773E1536E60}"/>
              </a:ext>
            </a:extLst>
          </p:cNvPr>
          <p:cNvSpPr/>
          <p:nvPr/>
        </p:nvSpPr>
        <p:spPr>
          <a:xfrm flipV="1">
            <a:off x="5898269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DF94619-22B7-4745-8742-617F614DBA82}"/>
              </a:ext>
            </a:extLst>
          </p:cNvPr>
          <p:cNvSpPr txBox="1"/>
          <p:nvPr/>
        </p:nvSpPr>
        <p:spPr>
          <a:xfrm>
            <a:off x="5119705" y="5622226"/>
            <a:ext cx="1557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X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被乘数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49B692E-9D3F-48EF-95D8-144D1313FE98}"/>
              </a:ext>
            </a:extLst>
          </p:cNvPr>
          <p:cNvSpPr txBox="1"/>
          <p:nvPr/>
        </p:nvSpPr>
        <p:spPr>
          <a:xfrm>
            <a:off x="5069914" y="2513052"/>
            <a:ext cx="1631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乘积高位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186BE1-CB85-44DF-B43B-F84DE1680A72}"/>
              </a:ext>
            </a:extLst>
          </p:cNvPr>
          <p:cNvSpPr txBox="1"/>
          <p:nvPr/>
        </p:nvSpPr>
        <p:spPr>
          <a:xfrm>
            <a:off x="7212508" y="2513052"/>
            <a:ext cx="2803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乘数、乘积低位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F410EC6-A626-4CB0-9DE5-BF925ADDE450}"/>
              </a:ext>
            </a:extLst>
          </p:cNvPr>
          <p:cNvCxnSpPr/>
          <p:nvPr/>
        </p:nvCxnSpPr>
        <p:spPr>
          <a:xfrm>
            <a:off x="7027234" y="3401693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7E44686-B17A-490A-91D0-8E70A5E8DB56}"/>
              </a:ext>
            </a:extLst>
          </p:cNvPr>
          <p:cNvCxnSpPr>
            <a:cxnSpLocks/>
          </p:cNvCxnSpPr>
          <p:nvPr/>
        </p:nvCxnSpPr>
        <p:spPr>
          <a:xfrm flipH="1">
            <a:off x="7027234" y="3623932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37E34AFE-F7BD-485D-976C-3AE9772B08BF}"/>
              </a:ext>
            </a:extLst>
          </p:cNvPr>
          <p:cNvSpPr/>
          <p:nvPr/>
        </p:nvSpPr>
        <p:spPr>
          <a:xfrm>
            <a:off x="4401134" y="2455408"/>
            <a:ext cx="6825750" cy="4115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8BE6A2-902B-42BD-A27C-320C01B68AE0}"/>
              </a:ext>
            </a:extLst>
          </p:cNvPr>
          <p:cNvSpPr txBox="1"/>
          <p:nvPr/>
        </p:nvSpPr>
        <p:spPr>
          <a:xfrm>
            <a:off x="11142755" y="4005216"/>
            <a:ext cx="553998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/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符号位单独处理：符号位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Sans" panose="020B06030308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⨁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数值位取绝对值进行乘法运算</a:t>
                </a:r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blipFill>
                <a:blip r:embed="rId3"/>
                <a:stretch>
                  <a:fillRect l="-1808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2C483367-6F3C-4188-BF05-4E013542AD5A}"/>
              </a:ext>
            </a:extLst>
          </p:cNvPr>
          <p:cNvSpPr txBox="1"/>
          <p:nvPr/>
        </p:nvSpPr>
        <p:spPr>
          <a:xfrm>
            <a:off x="746601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012462-DE4B-4F5D-8DEB-033A73B8D968}"/>
              </a:ext>
            </a:extLst>
          </p:cNvPr>
          <p:cNvSpPr txBox="1"/>
          <p:nvPr/>
        </p:nvSpPr>
        <p:spPr>
          <a:xfrm>
            <a:off x="4645127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2EE7DC6-84F1-447C-ACFF-E5B0907E9F80}"/>
              </a:ext>
            </a:extLst>
          </p:cNvPr>
          <p:cNvSpPr txBox="1"/>
          <p:nvPr/>
        </p:nvSpPr>
        <p:spPr>
          <a:xfrm>
            <a:off x="7205645" y="5752882"/>
            <a:ext cx="3980773" cy="7694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加上被乘数</a:t>
            </a:r>
            <a:endParaRPr lang="en-US" altLang="zh-CN" sz="2200" dirty="0">
              <a:solidFill>
                <a:schemeClr val="tx1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5174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50" grpId="0"/>
      <p:bldP spid="5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原码一位乘法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17594-CA44-482F-8B5A-9BD58BDE6B72}"/>
              </a:ext>
            </a:extLst>
          </p:cNvPr>
          <p:cNvSpPr txBox="1"/>
          <p:nvPr/>
        </p:nvSpPr>
        <p:spPr>
          <a:xfrm>
            <a:off x="1776664" y="2801391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3466BF-7004-4F34-8C1B-CE6DEEA92079}"/>
              </a:ext>
            </a:extLst>
          </p:cNvPr>
          <p:cNvSpPr txBox="1"/>
          <p:nvPr/>
        </p:nvSpPr>
        <p:spPr>
          <a:xfrm>
            <a:off x="1192341" y="3290675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×  </a:t>
            </a: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526365-66A0-4360-A952-88343B432D72}"/>
              </a:ext>
            </a:extLst>
          </p:cNvPr>
          <p:cNvSpPr txBox="1"/>
          <p:nvPr/>
        </p:nvSpPr>
        <p:spPr>
          <a:xfrm>
            <a:off x="1776664" y="3875450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11E0FC-F4FC-44A7-B0B7-F9ACB031FC2A}"/>
              </a:ext>
            </a:extLst>
          </p:cNvPr>
          <p:cNvSpPr txBox="1"/>
          <p:nvPr/>
        </p:nvSpPr>
        <p:spPr>
          <a:xfrm>
            <a:off x="1532021" y="4341433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73D3D2-6BBC-4B43-8207-0AD98F2DCA24}"/>
              </a:ext>
            </a:extLst>
          </p:cNvPr>
          <p:cNvSpPr txBox="1"/>
          <p:nvPr/>
        </p:nvSpPr>
        <p:spPr>
          <a:xfrm>
            <a:off x="1275346" y="4807416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02F57-7C4C-45DF-B5B5-93EBF20380EA}"/>
              </a:ext>
            </a:extLst>
          </p:cNvPr>
          <p:cNvSpPr txBox="1"/>
          <p:nvPr/>
        </p:nvSpPr>
        <p:spPr>
          <a:xfrm>
            <a:off x="1023045" y="5254309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4D6FA2-13D8-4A3A-8269-6304226C8A1F}"/>
              </a:ext>
            </a:extLst>
          </p:cNvPr>
          <p:cNvSpPr txBox="1"/>
          <p:nvPr/>
        </p:nvSpPr>
        <p:spPr>
          <a:xfrm>
            <a:off x="758349" y="5839084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10001111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0B9275-A2E9-4AB3-8CFA-09A2E2EE8C43}"/>
              </a:ext>
            </a:extLst>
          </p:cNvPr>
          <p:cNvCxnSpPr>
            <a:cxnSpLocks/>
          </p:cNvCxnSpPr>
          <p:nvPr/>
        </p:nvCxnSpPr>
        <p:spPr>
          <a:xfrm>
            <a:off x="891547" y="3875450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75C13-3EFD-4B0D-B838-29956DBD6FA5}"/>
              </a:ext>
            </a:extLst>
          </p:cNvPr>
          <p:cNvCxnSpPr>
            <a:cxnSpLocks/>
          </p:cNvCxnSpPr>
          <p:nvPr/>
        </p:nvCxnSpPr>
        <p:spPr>
          <a:xfrm>
            <a:off x="838686" y="5839084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，采用原码一位乘法求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BBD6A8-A117-45A2-857A-8353C6D3B744}"/>
              </a:ext>
            </a:extLst>
          </p:cNvPr>
          <p:cNvSpPr txBox="1"/>
          <p:nvPr/>
        </p:nvSpPr>
        <p:spPr>
          <a:xfrm>
            <a:off x="516049" y="1883288"/>
            <a:ext cx="53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实现方法：先加法再移位，重复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次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B7FABC5-5AE1-4787-B0D3-E74A595D9562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C65C77C9-2C16-4921-BA6F-9AA8C2392EC6}"/>
              </a:ext>
            </a:extLst>
          </p:cNvPr>
          <p:cNvSpPr txBox="1"/>
          <p:nvPr/>
        </p:nvSpPr>
        <p:spPr>
          <a:xfrm>
            <a:off x="5143117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34E56AB-44CB-4DA8-95BB-00F61A76D33E}"/>
              </a:ext>
            </a:extLst>
          </p:cNvPr>
          <p:cNvSpPr txBox="1"/>
          <p:nvPr/>
        </p:nvSpPr>
        <p:spPr>
          <a:xfrm>
            <a:off x="563240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567101-100D-4497-B323-3EC996924E3E}"/>
              </a:ext>
            </a:extLst>
          </p:cNvPr>
          <p:cNvSpPr txBox="1"/>
          <p:nvPr/>
        </p:nvSpPr>
        <p:spPr>
          <a:xfrm>
            <a:off x="6121687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03387E-56F4-40D6-9D4A-741E7846EE06}"/>
              </a:ext>
            </a:extLst>
          </p:cNvPr>
          <p:cNvSpPr txBox="1"/>
          <p:nvPr/>
        </p:nvSpPr>
        <p:spPr>
          <a:xfrm>
            <a:off x="661097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36" name="表格 2">
            <a:extLst>
              <a:ext uri="{FF2B5EF4-FFF2-40B4-BE49-F238E27FC236}">
                <a16:creationId xmlns:a16="http://schemas.microsoft.com/office/drawing/2014/main" id="{11299491-1ABE-49ED-8000-3B6ADF2B550D}"/>
              </a:ext>
            </a:extLst>
          </p:cNvPr>
          <p:cNvGraphicFramePr>
            <a:graphicFrameLocks noGrp="1"/>
          </p:cNvGraphicFramePr>
          <p:nvPr/>
        </p:nvGraphicFramePr>
        <p:xfrm>
          <a:off x="7475893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97A1EDCE-4C7F-423C-97A7-95B942E48477}"/>
              </a:ext>
            </a:extLst>
          </p:cNvPr>
          <p:cNvSpPr txBox="1"/>
          <p:nvPr/>
        </p:nvSpPr>
        <p:spPr>
          <a:xfrm>
            <a:off x="7966011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84439F-99E9-46C4-BB54-555E8BA2FD41}"/>
              </a:ext>
            </a:extLst>
          </p:cNvPr>
          <p:cNvSpPr txBox="1"/>
          <p:nvPr/>
        </p:nvSpPr>
        <p:spPr>
          <a:xfrm>
            <a:off x="8455296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59D01F-7055-4188-978F-98B235330587}"/>
              </a:ext>
            </a:extLst>
          </p:cNvPr>
          <p:cNvSpPr txBox="1"/>
          <p:nvPr/>
        </p:nvSpPr>
        <p:spPr>
          <a:xfrm>
            <a:off x="8944581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3A0DD91-0EEF-4199-B331-E5DB73F04B7D}"/>
              </a:ext>
            </a:extLst>
          </p:cNvPr>
          <p:cNvSpPr txBox="1"/>
          <p:nvPr/>
        </p:nvSpPr>
        <p:spPr>
          <a:xfrm>
            <a:off x="9433866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1CCB61-B12F-45FD-AB9A-A07B354B78DD}"/>
              </a:ext>
            </a:extLst>
          </p:cNvPr>
          <p:cNvSpPr txBox="1"/>
          <p:nvPr/>
        </p:nvSpPr>
        <p:spPr>
          <a:xfrm>
            <a:off x="9923150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42" name="表格 2">
            <a:extLst>
              <a:ext uri="{FF2B5EF4-FFF2-40B4-BE49-F238E27FC236}">
                <a16:creationId xmlns:a16="http://schemas.microsoft.com/office/drawing/2014/main" id="{39EA6EED-383D-4A2B-B00E-72CB80CDD0B1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5192403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43" name="文本框 42">
            <a:extLst>
              <a:ext uri="{FF2B5EF4-FFF2-40B4-BE49-F238E27FC236}">
                <a16:creationId xmlns:a16="http://schemas.microsoft.com/office/drawing/2014/main" id="{F94B8B12-9DA1-4DD7-B4C9-4CA60ACAB435}"/>
              </a:ext>
            </a:extLst>
          </p:cNvPr>
          <p:cNvSpPr txBox="1"/>
          <p:nvPr/>
        </p:nvSpPr>
        <p:spPr>
          <a:xfrm>
            <a:off x="465299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E57476-E4BA-4433-A52E-EB9FFAF8468A}"/>
              </a:ext>
            </a:extLst>
          </p:cNvPr>
          <p:cNvSpPr txBox="1"/>
          <p:nvPr/>
        </p:nvSpPr>
        <p:spPr>
          <a:xfrm>
            <a:off x="514228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76D5BAF-3322-4ED1-88C6-2795FA2DD940}"/>
              </a:ext>
            </a:extLst>
          </p:cNvPr>
          <p:cNvSpPr txBox="1"/>
          <p:nvPr/>
        </p:nvSpPr>
        <p:spPr>
          <a:xfrm>
            <a:off x="563156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A89CC7-3E89-411A-AE31-A45F4937CB6E}"/>
              </a:ext>
            </a:extLst>
          </p:cNvPr>
          <p:cNvSpPr txBox="1"/>
          <p:nvPr/>
        </p:nvSpPr>
        <p:spPr>
          <a:xfrm>
            <a:off x="612085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EBC3B64-05C0-4B64-BC72-5DABDFB8A7D7}"/>
              </a:ext>
            </a:extLst>
          </p:cNvPr>
          <p:cNvSpPr txBox="1"/>
          <p:nvPr/>
        </p:nvSpPr>
        <p:spPr>
          <a:xfrm>
            <a:off x="6610138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5" name="矩形: 剪去左右顶角 14">
            <a:extLst>
              <a:ext uri="{FF2B5EF4-FFF2-40B4-BE49-F238E27FC236}">
                <a16:creationId xmlns:a16="http://schemas.microsoft.com/office/drawing/2014/main" id="{BF9273C2-0700-4145-8382-D7679F8A6229}"/>
              </a:ext>
            </a:extLst>
          </p:cNvPr>
          <p:cNvSpPr/>
          <p:nvPr/>
        </p:nvSpPr>
        <p:spPr>
          <a:xfrm>
            <a:off x="5305038" y="4297894"/>
            <a:ext cx="1062135" cy="401080"/>
          </a:xfrm>
          <a:prstGeom prst="snip2SameRect">
            <a:avLst>
              <a:gd name="adj1" fmla="val 0"/>
              <a:gd name="adj2" fmla="val 47125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5BD78137-5828-4A54-BB1B-4031A0E5844A}"/>
              </a:ext>
            </a:extLst>
          </p:cNvPr>
          <p:cNvSpPr/>
          <p:nvPr/>
        </p:nvSpPr>
        <p:spPr>
          <a:xfrm>
            <a:off x="5740145" y="4715373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上 47">
            <a:extLst>
              <a:ext uri="{FF2B5EF4-FFF2-40B4-BE49-F238E27FC236}">
                <a16:creationId xmlns:a16="http://schemas.microsoft.com/office/drawing/2014/main" id="{30D8E119-E068-43C7-A014-A1BCABFCC842}"/>
              </a:ext>
            </a:extLst>
          </p:cNvPr>
          <p:cNvSpPr/>
          <p:nvPr/>
        </p:nvSpPr>
        <p:spPr>
          <a:xfrm>
            <a:off x="5455398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 48">
            <a:extLst>
              <a:ext uri="{FF2B5EF4-FFF2-40B4-BE49-F238E27FC236}">
                <a16:creationId xmlns:a16="http://schemas.microsoft.com/office/drawing/2014/main" id="{88F58B0E-DBC3-4E3C-AF61-2773E1536E60}"/>
              </a:ext>
            </a:extLst>
          </p:cNvPr>
          <p:cNvSpPr/>
          <p:nvPr/>
        </p:nvSpPr>
        <p:spPr>
          <a:xfrm flipV="1">
            <a:off x="5898269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DF94619-22B7-4745-8742-617F614DBA82}"/>
              </a:ext>
            </a:extLst>
          </p:cNvPr>
          <p:cNvSpPr txBox="1"/>
          <p:nvPr/>
        </p:nvSpPr>
        <p:spPr>
          <a:xfrm>
            <a:off x="5119705" y="5622226"/>
            <a:ext cx="1557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X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被乘数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49B692E-9D3F-48EF-95D8-144D1313FE98}"/>
              </a:ext>
            </a:extLst>
          </p:cNvPr>
          <p:cNvSpPr txBox="1"/>
          <p:nvPr/>
        </p:nvSpPr>
        <p:spPr>
          <a:xfrm>
            <a:off x="5069914" y="2513052"/>
            <a:ext cx="1631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乘积高位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186BE1-CB85-44DF-B43B-F84DE1680A72}"/>
              </a:ext>
            </a:extLst>
          </p:cNvPr>
          <p:cNvSpPr txBox="1"/>
          <p:nvPr/>
        </p:nvSpPr>
        <p:spPr>
          <a:xfrm>
            <a:off x="7212508" y="2513052"/>
            <a:ext cx="2803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乘数、乘积低位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F410EC6-A626-4CB0-9DE5-BF925ADDE450}"/>
              </a:ext>
            </a:extLst>
          </p:cNvPr>
          <p:cNvCxnSpPr/>
          <p:nvPr/>
        </p:nvCxnSpPr>
        <p:spPr>
          <a:xfrm>
            <a:off x="7027234" y="3401693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7E44686-B17A-490A-91D0-8E70A5E8DB56}"/>
              </a:ext>
            </a:extLst>
          </p:cNvPr>
          <p:cNvCxnSpPr>
            <a:cxnSpLocks/>
          </p:cNvCxnSpPr>
          <p:nvPr/>
        </p:nvCxnSpPr>
        <p:spPr>
          <a:xfrm flipH="1">
            <a:off x="7027234" y="3623932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37E34AFE-F7BD-485D-976C-3AE9772B08BF}"/>
              </a:ext>
            </a:extLst>
          </p:cNvPr>
          <p:cNvSpPr/>
          <p:nvPr/>
        </p:nvSpPr>
        <p:spPr>
          <a:xfrm>
            <a:off x="4401134" y="2455408"/>
            <a:ext cx="6825750" cy="4115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8BE6A2-902B-42BD-A27C-320C01B68AE0}"/>
              </a:ext>
            </a:extLst>
          </p:cNvPr>
          <p:cNvSpPr txBox="1"/>
          <p:nvPr/>
        </p:nvSpPr>
        <p:spPr>
          <a:xfrm>
            <a:off x="11142755" y="4005216"/>
            <a:ext cx="553998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/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符号位单独处理：符号位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Sans" panose="020B06030308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⨁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数值位取绝对值进行乘法运算</a:t>
                </a:r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blipFill>
                <a:blip r:embed="rId3"/>
                <a:stretch>
                  <a:fillRect l="-1808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2C483367-6F3C-4188-BF05-4E013542AD5A}"/>
              </a:ext>
            </a:extLst>
          </p:cNvPr>
          <p:cNvSpPr txBox="1"/>
          <p:nvPr/>
        </p:nvSpPr>
        <p:spPr>
          <a:xfrm>
            <a:off x="746601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012462-DE4B-4F5D-8DEB-033A73B8D968}"/>
              </a:ext>
            </a:extLst>
          </p:cNvPr>
          <p:cNvSpPr txBox="1"/>
          <p:nvPr/>
        </p:nvSpPr>
        <p:spPr>
          <a:xfrm>
            <a:off x="4645127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289DF97-5B0A-4408-901D-D40F6D7466E1}"/>
              </a:ext>
            </a:extLst>
          </p:cNvPr>
          <p:cNvSpPr txBox="1"/>
          <p:nvPr/>
        </p:nvSpPr>
        <p:spPr>
          <a:xfrm>
            <a:off x="7205645" y="5752882"/>
            <a:ext cx="3980773" cy="7694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加上被乘数</a:t>
            </a:r>
            <a:endParaRPr lang="en-US" altLang="zh-CN" sz="2200" dirty="0">
              <a:solidFill>
                <a:schemeClr val="tx1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9566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5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原码一位乘法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17594-CA44-482F-8B5A-9BD58BDE6B72}"/>
              </a:ext>
            </a:extLst>
          </p:cNvPr>
          <p:cNvSpPr txBox="1"/>
          <p:nvPr/>
        </p:nvSpPr>
        <p:spPr>
          <a:xfrm>
            <a:off x="1776664" y="2801391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3466BF-7004-4F34-8C1B-CE6DEEA92079}"/>
              </a:ext>
            </a:extLst>
          </p:cNvPr>
          <p:cNvSpPr txBox="1"/>
          <p:nvPr/>
        </p:nvSpPr>
        <p:spPr>
          <a:xfrm>
            <a:off x="1192341" y="3290675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×  </a:t>
            </a: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526365-66A0-4360-A952-88343B432D72}"/>
              </a:ext>
            </a:extLst>
          </p:cNvPr>
          <p:cNvSpPr txBox="1"/>
          <p:nvPr/>
        </p:nvSpPr>
        <p:spPr>
          <a:xfrm>
            <a:off x="1776664" y="3875450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11E0FC-F4FC-44A7-B0B7-F9ACB031FC2A}"/>
              </a:ext>
            </a:extLst>
          </p:cNvPr>
          <p:cNvSpPr txBox="1"/>
          <p:nvPr/>
        </p:nvSpPr>
        <p:spPr>
          <a:xfrm>
            <a:off x="1532021" y="4341433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73D3D2-6BBC-4B43-8207-0AD98F2DCA24}"/>
              </a:ext>
            </a:extLst>
          </p:cNvPr>
          <p:cNvSpPr txBox="1"/>
          <p:nvPr/>
        </p:nvSpPr>
        <p:spPr>
          <a:xfrm>
            <a:off x="1275346" y="4807416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02F57-7C4C-45DF-B5B5-93EBF20380EA}"/>
              </a:ext>
            </a:extLst>
          </p:cNvPr>
          <p:cNvSpPr txBox="1"/>
          <p:nvPr/>
        </p:nvSpPr>
        <p:spPr>
          <a:xfrm>
            <a:off x="1023045" y="5254309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4D6FA2-13D8-4A3A-8269-6304226C8A1F}"/>
              </a:ext>
            </a:extLst>
          </p:cNvPr>
          <p:cNvSpPr txBox="1"/>
          <p:nvPr/>
        </p:nvSpPr>
        <p:spPr>
          <a:xfrm>
            <a:off x="758349" y="5839084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10001111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0B9275-A2E9-4AB3-8CFA-09A2E2EE8C43}"/>
              </a:ext>
            </a:extLst>
          </p:cNvPr>
          <p:cNvCxnSpPr>
            <a:cxnSpLocks/>
          </p:cNvCxnSpPr>
          <p:nvPr/>
        </p:nvCxnSpPr>
        <p:spPr>
          <a:xfrm>
            <a:off x="891547" y="3875450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75C13-3EFD-4B0D-B838-29956DBD6FA5}"/>
              </a:ext>
            </a:extLst>
          </p:cNvPr>
          <p:cNvCxnSpPr>
            <a:cxnSpLocks/>
          </p:cNvCxnSpPr>
          <p:nvPr/>
        </p:nvCxnSpPr>
        <p:spPr>
          <a:xfrm>
            <a:off x="838686" y="5839084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，采用原码一位乘法求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BBD6A8-A117-45A2-857A-8353C6D3B744}"/>
              </a:ext>
            </a:extLst>
          </p:cNvPr>
          <p:cNvSpPr txBox="1"/>
          <p:nvPr/>
        </p:nvSpPr>
        <p:spPr>
          <a:xfrm>
            <a:off x="516049" y="1883288"/>
            <a:ext cx="53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实现方法：先加法再移位，重复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次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B7FABC5-5AE1-4787-B0D3-E74A595D9562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C65C77C9-2C16-4921-BA6F-9AA8C2392EC6}"/>
              </a:ext>
            </a:extLst>
          </p:cNvPr>
          <p:cNvSpPr txBox="1"/>
          <p:nvPr/>
        </p:nvSpPr>
        <p:spPr>
          <a:xfrm>
            <a:off x="5618604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34E56AB-44CB-4DA8-95BB-00F61A76D33E}"/>
              </a:ext>
            </a:extLst>
          </p:cNvPr>
          <p:cNvSpPr txBox="1"/>
          <p:nvPr/>
        </p:nvSpPr>
        <p:spPr>
          <a:xfrm>
            <a:off x="610788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567101-100D-4497-B323-3EC996924E3E}"/>
              </a:ext>
            </a:extLst>
          </p:cNvPr>
          <p:cNvSpPr txBox="1"/>
          <p:nvPr/>
        </p:nvSpPr>
        <p:spPr>
          <a:xfrm>
            <a:off x="6597174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36" name="表格 2">
            <a:extLst>
              <a:ext uri="{FF2B5EF4-FFF2-40B4-BE49-F238E27FC236}">
                <a16:creationId xmlns:a16="http://schemas.microsoft.com/office/drawing/2014/main" id="{11299491-1ABE-49ED-8000-3B6ADF2B550D}"/>
              </a:ext>
            </a:extLst>
          </p:cNvPr>
          <p:cNvGraphicFramePr>
            <a:graphicFrameLocks noGrp="1"/>
          </p:cNvGraphicFramePr>
          <p:nvPr/>
        </p:nvGraphicFramePr>
        <p:xfrm>
          <a:off x="7475893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97A1EDCE-4C7F-423C-97A7-95B942E48477}"/>
              </a:ext>
            </a:extLst>
          </p:cNvPr>
          <p:cNvSpPr txBox="1"/>
          <p:nvPr/>
        </p:nvSpPr>
        <p:spPr>
          <a:xfrm>
            <a:off x="844149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84439F-99E9-46C4-BB54-555E8BA2FD41}"/>
              </a:ext>
            </a:extLst>
          </p:cNvPr>
          <p:cNvSpPr txBox="1"/>
          <p:nvPr/>
        </p:nvSpPr>
        <p:spPr>
          <a:xfrm>
            <a:off x="893078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59D01F-7055-4188-978F-98B235330587}"/>
              </a:ext>
            </a:extLst>
          </p:cNvPr>
          <p:cNvSpPr txBox="1"/>
          <p:nvPr/>
        </p:nvSpPr>
        <p:spPr>
          <a:xfrm>
            <a:off x="942006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3A0DD91-0EEF-4199-B331-E5DB73F04B7D}"/>
              </a:ext>
            </a:extLst>
          </p:cNvPr>
          <p:cNvSpPr txBox="1"/>
          <p:nvPr/>
        </p:nvSpPr>
        <p:spPr>
          <a:xfrm>
            <a:off x="990935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1CCB61-B12F-45FD-AB9A-A07B354B78DD}"/>
              </a:ext>
            </a:extLst>
          </p:cNvPr>
          <p:cNvSpPr txBox="1"/>
          <p:nvPr/>
        </p:nvSpPr>
        <p:spPr>
          <a:xfrm>
            <a:off x="10398637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42" name="表格 2">
            <a:extLst>
              <a:ext uri="{FF2B5EF4-FFF2-40B4-BE49-F238E27FC236}">
                <a16:creationId xmlns:a16="http://schemas.microsoft.com/office/drawing/2014/main" id="{39EA6EED-383D-4A2B-B00E-72CB80CDD0B1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5192403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43" name="文本框 42">
            <a:extLst>
              <a:ext uri="{FF2B5EF4-FFF2-40B4-BE49-F238E27FC236}">
                <a16:creationId xmlns:a16="http://schemas.microsoft.com/office/drawing/2014/main" id="{F94B8B12-9DA1-4DD7-B4C9-4CA60ACAB435}"/>
              </a:ext>
            </a:extLst>
          </p:cNvPr>
          <p:cNvSpPr txBox="1"/>
          <p:nvPr/>
        </p:nvSpPr>
        <p:spPr>
          <a:xfrm>
            <a:off x="465299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E57476-E4BA-4433-A52E-EB9FFAF8468A}"/>
              </a:ext>
            </a:extLst>
          </p:cNvPr>
          <p:cNvSpPr txBox="1"/>
          <p:nvPr/>
        </p:nvSpPr>
        <p:spPr>
          <a:xfrm>
            <a:off x="514228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76D5BAF-3322-4ED1-88C6-2795FA2DD940}"/>
              </a:ext>
            </a:extLst>
          </p:cNvPr>
          <p:cNvSpPr txBox="1"/>
          <p:nvPr/>
        </p:nvSpPr>
        <p:spPr>
          <a:xfrm>
            <a:off x="563156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A89CC7-3E89-411A-AE31-A45F4937CB6E}"/>
              </a:ext>
            </a:extLst>
          </p:cNvPr>
          <p:cNvSpPr txBox="1"/>
          <p:nvPr/>
        </p:nvSpPr>
        <p:spPr>
          <a:xfrm>
            <a:off x="612085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EBC3B64-05C0-4B64-BC72-5DABDFB8A7D7}"/>
              </a:ext>
            </a:extLst>
          </p:cNvPr>
          <p:cNvSpPr txBox="1"/>
          <p:nvPr/>
        </p:nvSpPr>
        <p:spPr>
          <a:xfrm>
            <a:off x="6610138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5" name="矩形: 剪去左右顶角 14">
            <a:extLst>
              <a:ext uri="{FF2B5EF4-FFF2-40B4-BE49-F238E27FC236}">
                <a16:creationId xmlns:a16="http://schemas.microsoft.com/office/drawing/2014/main" id="{BF9273C2-0700-4145-8382-D7679F8A6229}"/>
              </a:ext>
            </a:extLst>
          </p:cNvPr>
          <p:cNvSpPr/>
          <p:nvPr/>
        </p:nvSpPr>
        <p:spPr>
          <a:xfrm>
            <a:off x="5305038" y="4297894"/>
            <a:ext cx="1062135" cy="401080"/>
          </a:xfrm>
          <a:prstGeom prst="snip2SameRect">
            <a:avLst>
              <a:gd name="adj1" fmla="val 0"/>
              <a:gd name="adj2" fmla="val 47125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5BD78137-5828-4A54-BB1B-4031A0E5844A}"/>
              </a:ext>
            </a:extLst>
          </p:cNvPr>
          <p:cNvSpPr/>
          <p:nvPr/>
        </p:nvSpPr>
        <p:spPr>
          <a:xfrm>
            <a:off x="5740145" y="4715373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上 47">
            <a:extLst>
              <a:ext uri="{FF2B5EF4-FFF2-40B4-BE49-F238E27FC236}">
                <a16:creationId xmlns:a16="http://schemas.microsoft.com/office/drawing/2014/main" id="{30D8E119-E068-43C7-A014-A1BCABFCC842}"/>
              </a:ext>
            </a:extLst>
          </p:cNvPr>
          <p:cNvSpPr/>
          <p:nvPr/>
        </p:nvSpPr>
        <p:spPr>
          <a:xfrm>
            <a:off x="5455398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 48">
            <a:extLst>
              <a:ext uri="{FF2B5EF4-FFF2-40B4-BE49-F238E27FC236}">
                <a16:creationId xmlns:a16="http://schemas.microsoft.com/office/drawing/2014/main" id="{88F58B0E-DBC3-4E3C-AF61-2773E1536E60}"/>
              </a:ext>
            </a:extLst>
          </p:cNvPr>
          <p:cNvSpPr/>
          <p:nvPr/>
        </p:nvSpPr>
        <p:spPr>
          <a:xfrm flipV="1">
            <a:off x="5898269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DF94619-22B7-4745-8742-617F614DBA82}"/>
              </a:ext>
            </a:extLst>
          </p:cNvPr>
          <p:cNvSpPr txBox="1"/>
          <p:nvPr/>
        </p:nvSpPr>
        <p:spPr>
          <a:xfrm>
            <a:off x="5119705" y="5622226"/>
            <a:ext cx="1557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X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被乘数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49B692E-9D3F-48EF-95D8-144D1313FE98}"/>
              </a:ext>
            </a:extLst>
          </p:cNvPr>
          <p:cNvSpPr txBox="1"/>
          <p:nvPr/>
        </p:nvSpPr>
        <p:spPr>
          <a:xfrm>
            <a:off x="5069914" y="2513052"/>
            <a:ext cx="1631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乘积高位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186BE1-CB85-44DF-B43B-F84DE1680A72}"/>
              </a:ext>
            </a:extLst>
          </p:cNvPr>
          <p:cNvSpPr txBox="1"/>
          <p:nvPr/>
        </p:nvSpPr>
        <p:spPr>
          <a:xfrm>
            <a:off x="7212508" y="2513052"/>
            <a:ext cx="2803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乘数、乘积低位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F410EC6-A626-4CB0-9DE5-BF925ADDE450}"/>
              </a:ext>
            </a:extLst>
          </p:cNvPr>
          <p:cNvCxnSpPr/>
          <p:nvPr/>
        </p:nvCxnSpPr>
        <p:spPr>
          <a:xfrm>
            <a:off x="7027234" y="3401693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7E44686-B17A-490A-91D0-8E70A5E8DB56}"/>
              </a:ext>
            </a:extLst>
          </p:cNvPr>
          <p:cNvCxnSpPr>
            <a:cxnSpLocks/>
          </p:cNvCxnSpPr>
          <p:nvPr/>
        </p:nvCxnSpPr>
        <p:spPr>
          <a:xfrm flipH="1">
            <a:off x="7027234" y="3623932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37E34AFE-F7BD-485D-976C-3AE9772B08BF}"/>
              </a:ext>
            </a:extLst>
          </p:cNvPr>
          <p:cNvSpPr/>
          <p:nvPr/>
        </p:nvSpPr>
        <p:spPr>
          <a:xfrm>
            <a:off x="4401134" y="2455408"/>
            <a:ext cx="6825750" cy="4115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8BE6A2-902B-42BD-A27C-320C01B68AE0}"/>
              </a:ext>
            </a:extLst>
          </p:cNvPr>
          <p:cNvSpPr txBox="1"/>
          <p:nvPr/>
        </p:nvSpPr>
        <p:spPr>
          <a:xfrm>
            <a:off x="11142755" y="4005216"/>
            <a:ext cx="553998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/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符号位单独处理：符号位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Sans" panose="020B06030308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⨁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数值位取绝对值进行乘法运算</a:t>
                </a:r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blipFill>
                <a:blip r:embed="rId3"/>
                <a:stretch>
                  <a:fillRect l="-1808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2C483367-6F3C-4188-BF05-4E013542AD5A}"/>
              </a:ext>
            </a:extLst>
          </p:cNvPr>
          <p:cNvSpPr txBox="1"/>
          <p:nvPr/>
        </p:nvSpPr>
        <p:spPr>
          <a:xfrm>
            <a:off x="7941500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012462-DE4B-4F5D-8DEB-033A73B8D968}"/>
              </a:ext>
            </a:extLst>
          </p:cNvPr>
          <p:cNvSpPr txBox="1"/>
          <p:nvPr/>
        </p:nvSpPr>
        <p:spPr>
          <a:xfrm>
            <a:off x="5120614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03387E-56F4-40D6-9D4A-741E7846EE06}"/>
              </a:ext>
            </a:extLst>
          </p:cNvPr>
          <p:cNvSpPr txBox="1"/>
          <p:nvPr/>
        </p:nvSpPr>
        <p:spPr>
          <a:xfrm>
            <a:off x="7466844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1842D6B-E385-44A7-9D58-8820C53389EA}"/>
              </a:ext>
            </a:extLst>
          </p:cNvPr>
          <p:cNvSpPr txBox="1"/>
          <p:nvPr/>
        </p:nvSpPr>
        <p:spPr>
          <a:xfrm>
            <a:off x="4650534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FB6B2BC-F64F-4C9C-9D25-9AA8DEB08E37}"/>
              </a:ext>
            </a:extLst>
          </p:cNvPr>
          <p:cNvSpPr txBox="1"/>
          <p:nvPr/>
        </p:nvSpPr>
        <p:spPr>
          <a:xfrm>
            <a:off x="7205645" y="5752882"/>
            <a:ext cx="3980773" cy="7694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加上被乘数</a:t>
            </a:r>
            <a:endParaRPr lang="en-US" altLang="zh-CN" sz="2200" dirty="0">
              <a:solidFill>
                <a:schemeClr val="tx1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8153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原码一位乘法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17594-CA44-482F-8B5A-9BD58BDE6B72}"/>
              </a:ext>
            </a:extLst>
          </p:cNvPr>
          <p:cNvSpPr txBox="1"/>
          <p:nvPr/>
        </p:nvSpPr>
        <p:spPr>
          <a:xfrm>
            <a:off x="1776664" y="2801391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3466BF-7004-4F34-8C1B-CE6DEEA92079}"/>
              </a:ext>
            </a:extLst>
          </p:cNvPr>
          <p:cNvSpPr txBox="1"/>
          <p:nvPr/>
        </p:nvSpPr>
        <p:spPr>
          <a:xfrm>
            <a:off x="1192341" y="3290675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×  </a:t>
            </a: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526365-66A0-4360-A952-88343B432D72}"/>
              </a:ext>
            </a:extLst>
          </p:cNvPr>
          <p:cNvSpPr txBox="1"/>
          <p:nvPr/>
        </p:nvSpPr>
        <p:spPr>
          <a:xfrm>
            <a:off x="1776664" y="3875450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11E0FC-F4FC-44A7-B0B7-F9ACB031FC2A}"/>
              </a:ext>
            </a:extLst>
          </p:cNvPr>
          <p:cNvSpPr txBox="1"/>
          <p:nvPr/>
        </p:nvSpPr>
        <p:spPr>
          <a:xfrm>
            <a:off x="1532021" y="4341433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73D3D2-6BBC-4B43-8207-0AD98F2DCA24}"/>
              </a:ext>
            </a:extLst>
          </p:cNvPr>
          <p:cNvSpPr txBox="1"/>
          <p:nvPr/>
        </p:nvSpPr>
        <p:spPr>
          <a:xfrm>
            <a:off x="1275346" y="4807416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02F57-7C4C-45DF-B5B5-93EBF20380EA}"/>
              </a:ext>
            </a:extLst>
          </p:cNvPr>
          <p:cNvSpPr txBox="1"/>
          <p:nvPr/>
        </p:nvSpPr>
        <p:spPr>
          <a:xfrm>
            <a:off x="1023045" y="5254309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4D6FA2-13D8-4A3A-8269-6304226C8A1F}"/>
              </a:ext>
            </a:extLst>
          </p:cNvPr>
          <p:cNvSpPr txBox="1"/>
          <p:nvPr/>
        </p:nvSpPr>
        <p:spPr>
          <a:xfrm>
            <a:off x="758349" y="5839084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10001111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0B9275-A2E9-4AB3-8CFA-09A2E2EE8C43}"/>
              </a:ext>
            </a:extLst>
          </p:cNvPr>
          <p:cNvCxnSpPr>
            <a:cxnSpLocks/>
          </p:cNvCxnSpPr>
          <p:nvPr/>
        </p:nvCxnSpPr>
        <p:spPr>
          <a:xfrm>
            <a:off x="891547" y="3875450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75C13-3EFD-4B0D-B838-29956DBD6FA5}"/>
              </a:ext>
            </a:extLst>
          </p:cNvPr>
          <p:cNvCxnSpPr>
            <a:cxnSpLocks/>
          </p:cNvCxnSpPr>
          <p:nvPr/>
        </p:nvCxnSpPr>
        <p:spPr>
          <a:xfrm>
            <a:off x="838686" y="5839084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，采用原码一位乘法求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BBD6A8-A117-45A2-857A-8353C6D3B744}"/>
              </a:ext>
            </a:extLst>
          </p:cNvPr>
          <p:cNvSpPr txBox="1"/>
          <p:nvPr/>
        </p:nvSpPr>
        <p:spPr>
          <a:xfrm>
            <a:off x="516049" y="1883288"/>
            <a:ext cx="53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实现方法：先加法再移位，重复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次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B7FABC5-5AE1-4787-B0D3-E74A595D9562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C65C77C9-2C16-4921-BA6F-9AA8C2392EC6}"/>
              </a:ext>
            </a:extLst>
          </p:cNvPr>
          <p:cNvSpPr txBox="1"/>
          <p:nvPr/>
        </p:nvSpPr>
        <p:spPr>
          <a:xfrm>
            <a:off x="609408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34E56AB-44CB-4DA8-95BB-00F61A76D33E}"/>
              </a:ext>
            </a:extLst>
          </p:cNvPr>
          <p:cNvSpPr txBox="1"/>
          <p:nvPr/>
        </p:nvSpPr>
        <p:spPr>
          <a:xfrm>
            <a:off x="6583374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36" name="表格 2">
            <a:extLst>
              <a:ext uri="{FF2B5EF4-FFF2-40B4-BE49-F238E27FC236}">
                <a16:creationId xmlns:a16="http://schemas.microsoft.com/office/drawing/2014/main" id="{11299491-1ABE-49ED-8000-3B6ADF2B550D}"/>
              </a:ext>
            </a:extLst>
          </p:cNvPr>
          <p:cNvGraphicFramePr>
            <a:graphicFrameLocks noGrp="1"/>
          </p:cNvGraphicFramePr>
          <p:nvPr/>
        </p:nvGraphicFramePr>
        <p:xfrm>
          <a:off x="7475893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97A1EDCE-4C7F-423C-97A7-95B942E48477}"/>
              </a:ext>
            </a:extLst>
          </p:cNvPr>
          <p:cNvSpPr txBox="1"/>
          <p:nvPr/>
        </p:nvSpPr>
        <p:spPr>
          <a:xfrm>
            <a:off x="891698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84439F-99E9-46C4-BB54-555E8BA2FD41}"/>
              </a:ext>
            </a:extLst>
          </p:cNvPr>
          <p:cNvSpPr txBox="1"/>
          <p:nvPr/>
        </p:nvSpPr>
        <p:spPr>
          <a:xfrm>
            <a:off x="940626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59D01F-7055-4188-978F-98B235330587}"/>
              </a:ext>
            </a:extLst>
          </p:cNvPr>
          <p:cNvSpPr txBox="1"/>
          <p:nvPr/>
        </p:nvSpPr>
        <p:spPr>
          <a:xfrm>
            <a:off x="989555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3A0DD91-0EEF-4199-B331-E5DB73F04B7D}"/>
              </a:ext>
            </a:extLst>
          </p:cNvPr>
          <p:cNvSpPr txBox="1"/>
          <p:nvPr/>
        </p:nvSpPr>
        <p:spPr>
          <a:xfrm>
            <a:off x="1038483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1CCB61-B12F-45FD-AB9A-A07B354B78DD}"/>
              </a:ext>
            </a:extLst>
          </p:cNvPr>
          <p:cNvSpPr txBox="1"/>
          <p:nvPr/>
        </p:nvSpPr>
        <p:spPr>
          <a:xfrm>
            <a:off x="1087412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42" name="表格 2">
            <a:extLst>
              <a:ext uri="{FF2B5EF4-FFF2-40B4-BE49-F238E27FC236}">
                <a16:creationId xmlns:a16="http://schemas.microsoft.com/office/drawing/2014/main" id="{39EA6EED-383D-4A2B-B00E-72CB80CDD0B1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5192403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43" name="文本框 42">
            <a:extLst>
              <a:ext uri="{FF2B5EF4-FFF2-40B4-BE49-F238E27FC236}">
                <a16:creationId xmlns:a16="http://schemas.microsoft.com/office/drawing/2014/main" id="{F94B8B12-9DA1-4DD7-B4C9-4CA60ACAB435}"/>
              </a:ext>
            </a:extLst>
          </p:cNvPr>
          <p:cNvSpPr txBox="1"/>
          <p:nvPr/>
        </p:nvSpPr>
        <p:spPr>
          <a:xfrm>
            <a:off x="465299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E57476-E4BA-4433-A52E-EB9FFAF8468A}"/>
              </a:ext>
            </a:extLst>
          </p:cNvPr>
          <p:cNvSpPr txBox="1"/>
          <p:nvPr/>
        </p:nvSpPr>
        <p:spPr>
          <a:xfrm>
            <a:off x="514228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76D5BAF-3322-4ED1-88C6-2795FA2DD940}"/>
              </a:ext>
            </a:extLst>
          </p:cNvPr>
          <p:cNvSpPr txBox="1"/>
          <p:nvPr/>
        </p:nvSpPr>
        <p:spPr>
          <a:xfrm>
            <a:off x="563156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A89CC7-3E89-411A-AE31-A45F4937CB6E}"/>
              </a:ext>
            </a:extLst>
          </p:cNvPr>
          <p:cNvSpPr txBox="1"/>
          <p:nvPr/>
        </p:nvSpPr>
        <p:spPr>
          <a:xfrm>
            <a:off x="612085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EBC3B64-05C0-4B64-BC72-5DABDFB8A7D7}"/>
              </a:ext>
            </a:extLst>
          </p:cNvPr>
          <p:cNvSpPr txBox="1"/>
          <p:nvPr/>
        </p:nvSpPr>
        <p:spPr>
          <a:xfrm>
            <a:off x="6610138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5" name="矩形: 剪去左右顶角 14">
            <a:extLst>
              <a:ext uri="{FF2B5EF4-FFF2-40B4-BE49-F238E27FC236}">
                <a16:creationId xmlns:a16="http://schemas.microsoft.com/office/drawing/2014/main" id="{BF9273C2-0700-4145-8382-D7679F8A6229}"/>
              </a:ext>
            </a:extLst>
          </p:cNvPr>
          <p:cNvSpPr/>
          <p:nvPr/>
        </p:nvSpPr>
        <p:spPr>
          <a:xfrm>
            <a:off x="5305038" y="4297894"/>
            <a:ext cx="1062135" cy="401080"/>
          </a:xfrm>
          <a:prstGeom prst="snip2SameRect">
            <a:avLst>
              <a:gd name="adj1" fmla="val 0"/>
              <a:gd name="adj2" fmla="val 47125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5BD78137-5828-4A54-BB1B-4031A0E5844A}"/>
              </a:ext>
            </a:extLst>
          </p:cNvPr>
          <p:cNvSpPr/>
          <p:nvPr/>
        </p:nvSpPr>
        <p:spPr>
          <a:xfrm>
            <a:off x="5740145" y="4715373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上 47">
            <a:extLst>
              <a:ext uri="{FF2B5EF4-FFF2-40B4-BE49-F238E27FC236}">
                <a16:creationId xmlns:a16="http://schemas.microsoft.com/office/drawing/2014/main" id="{30D8E119-E068-43C7-A014-A1BCABFCC842}"/>
              </a:ext>
            </a:extLst>
          </p:cNvPr>
          <p:cNvSpPr/>
          <p:nvPr/>
        </p:nvSpPr>
        <p:spPr>
          <a:xfrm>
            <a:off x="5455398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 48">
            <a:extLst>
              <a:ext uri="{FF2B5EF4-FFF2-40B4-BE49-F238E27FC236}">
                <a16:creationId xmlns:a16="http://schemas.microsoft.com/office/drawing/2014/main" id="{88F58B0E-DBC3-4E3C-AF61-2773E1536E60}"/>
              </a:ext>
            </a:extLst>
          </p:cNvPr>
          <p:cNvSpPr/>
          <p:nvPr/>
        </p:nvSpPr>
        <p:spPr>
          <a:xfrm flipV="1">
            <a:off x="5898269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DF94619-22B7-4745-8742-617F614DBA82}"/>
              </a:ext>
            </a:extLst>
          </p:cNvPr>
          <p:cNvSpPr txBox="1"/>
          <p:nvPr/>
        </p:nvSpPr>
        <p:spPr>
          <a:xfrm>
            <a:off x="5119705" y="5622226"/>
            <a:ext cx="1557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X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被乘数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49B692E-9D3F-48EF-95D8-144D1313FE98}"/>
              </a:ext>
            </a:extLst>
          </p:cNvPr>
          <p:cNvSpPr txBox="1"/>
          <p:nvPr/>
        </p:nvSpPr>
        <p:spPr>
          <a:xfrm>
            <a:off x="5069914" y="2513052"/>
            <a:ext cx="1631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乘积高位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186BE1-CB85-44DF-B43B-F84DE1680A72}"/>
              </a:ext>
            </a:extLst>
          </p:cNvPr>
          <p:cNvSpPr txBox="1"/>
          <p:nvPr/>
        </p:nvSpPr>
        <p:spPr>
          <a:xfrm>
            <a:off x="7212508" y="2513052"/>
            <a:ext cx="2803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乘数、乘积低位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F410EC6-A626-4CB0-9DE5-BF925ADDE450}"/>
              </a:ext>
            </a:extLst>
          </p:cNvPr>
          <p:cNvCxnSpPr/>
          <p:nvPr/>
        </p:nvCxnSpPr>
        <p:spPr>
          <a:xfrm>
            <a:off x="7027234" y="3401693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7E44686-B17A-490A-91D0-8E70A5E8DB56}"/>
              </a:ext>
            </a:extLst>
          </p:cNvPr>
          <p:cNvCxnSpPr>
            <a:cxnSpLocks/>
          </p:cNvCxnSpPr>
          <p:nvPr/>
        </p:nvCxnSpPr>
        <p:spPr>
          <a:xfrm flipH="1">
            <a:off x="7027234" y="3623932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37E34AFE-F7BD-485D-976C-3AE9772B08BF}"/>
              </a:ext>
            </a:extLst>
          </p:cNvPr>
          <p:cNvSpPr/>
          <p:nvPr/>
        </p:nvSpPr>
        <p:spPr>
          <a:xfrm>
            <a:off x="4401134" y="2455408"/>
            <a:ext cx="6825750" cy="4115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8BE6A2-902B-42BD-A27C-320C01B68AE0}"/>
              </a:ext>
            </a:extLst>
          </p:cNvPr>
          <p:cNvSpPr txBox="1"/>
          <p:nvPr/>
        </p:nvSpPr>
        <p:spPr>
          <a:xfrm>
            <a:off x="11142755" y="4005216"/>
            <a:ext cx="553998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/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符号位单独处理：符号位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Sans" panose="020B06030308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⨁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数值位取绝对值进行乘法运算</a:t>
                </a:r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blipFill>
                <a:blip r:embed="rId3"/>
                <a:stretch>
                  <a:fillRect l="-1808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2C483367-6F3C-4188-BF05-4E013542AD5A}"/>
              </a:ext>
            </a:extLst>
          </p:cNvPr>
          <p:cNvSpPr txBox="1"/>
          <p:nvPr/>
        </p:nvSpPr>
        <p:spPr>
          <a:xfrm>
            <a:off x="8416985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012462-DE4B-4F5D-8DEB-033A73B8D968}"/>
              </a:ext>
            </a:extLst>
          </p:cNvPr>
          <p:cNvSpPr txBox="1"/>
          <p:nvPr/>
        </p:nvSpPr>
        <p:spPr>
          <a:xfrm>
            <a:off x="559609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03387E-56F4-40D6-9D4A-741E7846EE06}"/>
              </a:ext>
            </a:extLst>
          </p:cNvPr>
          <p:cNvSpPr txBox="1"/>
          <p:nvPr/>
        </p:nvSpPr>
        <p:spPr>
          <a:xfrm>
            <a:off x="794232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1842D6B-E385-44A7-9D58-8820C53389EA}"/>
              </a:ext>
            </a:extLst>
          </p:cNvPr>
          <p:cNvSpPr txBox="1"/>
          <p:nvPr/>
        </p:nvSpPr>
        <p:spPr>
          <a:xfrm>
            <a:off x="512601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0ADB51B-8261-4F1B-A2C8-62CDFF23C6F8}"/>
              </a:ext>
            </a:extLst>
          </p:cNvPr>
          <p:cNvSpPr txBox="1"/>
          <p:nvPr/>
        </p:nvSpPr>
        <p:spPr>
          <a:xfrm>
            <a:off x="464899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567101-100D-4497-B323-3EC996924E3E}"/>
              </a:ext>
            </a:extLst>
          </p:cNvPr>
          <p:cNvSpPr txBox="1"/>
          <p:nvPr/>
        </p:nvSpPr>
        <p:spPr>
          <a:xfrm>
            <a:off x="747499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344A2B8-032F-48CB-B2E1-F2A17EA6AB5D}"/>
              </a:ext>
            </a:extLst>
          </p:cNvPr>
          <p:cNvSpPr txBox="1"/>
          <p:nvPr/>
        </p:nvSpPr>
        <p:spPr>
          <a:xfrm>
            <a:off x="7205645" y="5752882"/>
            <a:ext cx="3980773" cy="7694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加上被乘数</a:t>
            </a:r>
            <a:endParaRPr lang="en-US" altLang="zh-CN" sz="2200" dirty="0">
              <a:solidFill>
                <a:schemeClr val="tx1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9921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0" grpId="0"/>
      <p:bldP spid="54" grpId="0"/>
      <p:bldP spid="60" grpId="0"/>
      <p:bldP spid="60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原码一位乘法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17594-CA44-482F-8B5A-9BD58BDE6B72}"/>
              </a:ext>
            </a:extLst>
          </p:cNvPr>
          <p:cNvSpPr txBox="1"/>
          <p:nvPr/>
        </p:nvSpPr>
        <p:spPr>
          <a:xfrm>
            <a:off x="1776664" y="2801391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3466BF-7004-4F34-8C1B-CE6DEEA92079}"/>
              </a:ext>
            </a:extLst>
          </p:cNvPr>
          <p:cNvSpPr txBox="1"/>
          <p:nvPr/>
        </p:nvSpPr>
        <p:spPr>
          <a:xfrm>
            <a:off x="1192341" y="3290675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×  </a:t>
            </a: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526365-66A0-4360-A952-88343B432D72}"/>
              </a:ext>
            </a:extLst>
          </p:cNvPr>
          <p:cNvSpPr txBox="1"/>
          <p:nvPr/>
        </p:nvSpPr>
        <p:spPr>
          <a:xfrm>
            <a:off x="1776664" y="3875450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11E0FC-F4FC-44A7-B0B7-F9ACB031FC2A}"/>
              </a:ext>
            </a:extLst>
          </p:cNvPr>
          <p:cNvSpPr txBox="1"/>
          <p:nvPr/>
        </p:nvSpPr>
        <p:spPr>
          <a:xfrm>
            <a:off x="1532021" y="4341433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73D3D2-6BBC-4B43-8207-0AD98F2DCA24}"/>
              </a:ext>
            </a:extLst>
          </p:cNvPr>
          <p:cNvSpPr txBox="1"/>
          <p:nvPr/>
        </p:nvSpPr>
        <p:spPr>
          <a:xfrm>
            <a:off x="1275346" y="4807416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02F57-7C4C-45DF-B5B5-93EBF20380EA}"/>
              </a:ext>
            </a:extLst>
          </p:cNvPr>
          <p:cNvSpPr txBox="1"/>
          <p:nvPr/>
        </p:nvSpPr>
        <p:spPr>
          <a:xfrm>
            <a:off x="1023045" y="5254309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4D6FA2-13D8-4A3A-8269-6304226C8A1F}"/>
              </a:ext>
            </a:extLst>
          </p:cNvPr>
          <p:cNvSpPr txBox="1"/>
          <p:nvPr/>
        </p:nvSpPr>
        <p:spPr>
          <a:xfrm>
            <a:off x="758349" y="5839084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10001111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0B9275-A2E9-4AB3-8CFA-09A2E2EE8C43}"/>
              </a:ext>
            </a:extLst>
          </p:cNvPr>
          <p:cNvCxnSpPr>
            <a:cxnSpLocks/>
          </p:cNvCxnSpPr>
          <p:nvPr/>
        </p:nvCxnSpPr>
        <p:spPr>
          <a:xfrm>
            <a:off x="891547" y="3875450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75C13-3EFD-4B0D-B838-29956DBD6FA5}"/>
              </a:ext>
            </a:extLst>
          </p:cNvPr>
          <p:cNvCxnSpPr>
            <a:cxnSpLocks/>
          </p:cNvCxnSpPr>
          <p:nvPr/>
        </p:nvCxnSpPr>
        <p:spPr>
          <a:xfrm>
            <a:off x="838686" y="5839084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，采用原码一位乘法求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BBD6A8-A117-45A2-857A-8353C6D3B744}"/>
              </a:ext>
            </a:extLst>
          </p:cNvPr>
          <p:cNvSpPr txBox="1"/>
          <p:nvPr/>
        </p:nvSpPr>
        <p:spPr>
          <a:xfrm>
            <a:off x="516049" y="1883288"/>
            <a:ext cx="53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实现方法：先加法再移位，重复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次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B7FABC5-5AE1-4787-B0D3-E74A595D9562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C65C77C9-2C16-4921-BA6F-9AA8C2392EC6}"/>
              </a:ext>
            </a:extLst>
          </p:cNvPr>
          <p:cNvSpPr txBox="1"/>
          <p:nvPr/>
        </p:nvSpPr>
        <p:spPr>
          <a:xfrm>
            <a:off x="609408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34E56AB-44CB-4DA8-95BB-00F61A76D33E}"/>
              </a:ext>
            </a:extLst>
          </p:cNvPr>
          <p:cNvSpPr txBox="1"/>
          <p:nvPr/>
        </p:nvSpPr>
        <p:spPr>
          <a:xfrm>
            <a:off x="6583374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36" name="表格 2">
            <a:extLst>
              <a:ext uri="{FF2B5EF4-FFF2-40B4-BE49-F238E27FC236}">
                <a16:creationId xmlns:a16="http://schemas.microsoft.com/office/drawing/2014/main" id="{11299491-1ABE-49ED-8000-3B6ADF2B550D}"/>
              </a:ext>
            </a:extLst>
          </p:cNvPr>
          <p:cNvGraphicFramePr>
            <a:graphicFrameLocks noGrp="1"/>
          </p:cNvGraphicFramePr>
          <p:nvPr/>
        </p:nvGraphicFramePr>
        <p:xfrm>
          <a:off x="7475893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97A1EDCE-4C7F-423C-97A7-95B942E48477}"/>
              </a:ext>
            </a:extLst>
          </p:cNvPr>
          <p:cNvSpPr txBox="1"/>
          <p:nvPr/>
        </p:nvSpPr>
        <p:spPr>
          <a:xfrm>
            <a:off x="891698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84439F-99E9-46C4-BB54-555E8BA2FD41}"/>
              </a:ext>
            </a:extLst>
          </p:cNvPr>
          <p:cNvSpPr txBox="1"/>
          <p:nvPr/>
        </p:nvSpPr>
        <p:spPr>
          <a:xfrm>
            <a:off x="940626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59D01F-7055-4188-978F-98B235330587}"/>
              </a:ext>
            </a:extLst>
          </p:cNvPr>
          <p:cNvSpPr txBox="1"/>
          <p:nvPr/>
        </p:nvSpPr>
        <p:spPr>
          <a:xfrm>
            <a:off x="989555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3A0DD91-0EEF-4199-B331-E5DB73F04B7D}"/>
              </a:ext>
            </a:extLst>
          </p:cNvPr>
          <p:cNvSpPr txBox="1"/>
          <p:nvPr/>
        </p:nvSpPr>
        <p:spPr>
          <a:xfrm>
            <a:off x="10384838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1CCB61-B12F-45FD-AB9A-A07B354B78DD}"/>
              </a:ext>
            </a:extLst>
          </p:cNvPr>
          <p:cNvSpPr txBox="1"/>
          <p:nvPr/>
        </p:nvSpPr>
        <p:spPr>
          <a:xfrm>
            <a:off x="1087412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42" name="表格 2">
            <a:extLst>
              <a:ext uri="{FF2B5EF4-FFF2-40B4-BE49-F238E27FC236}">
                <a16:creationId xmlns:a16="http://schemas.microsoft.com/office/drawing/2014/main" id="{39EA6EED-383D-4A2B-B00E-72CB80CDD0B1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5192403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43" name="文本框 42">
            <a:extLst>
              <a:ext uri="{FF2B5EF4-FFF2-40B4-BE49-F238E27FC236}">
                <a16:creationId xmlns:a16="http://schemas.microsoft.com/office/drawing/2014/main" id="{F94B8B12-9DA1-4DD7-B4C9-4CA60ACAB435}"/>
              </a:ext>
            </a:extLst>
          </p:cNvPr>
          <p:cNvSpPr txBox="1"/>
          <p:nvPr/>
        </p:nvSpPr>
        <p:spPr>
          <a:xfrm>
            <a:off x="465299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E57476-E4BA-4433-A52E-EB9FFAF8468A}"/>
              </a:ext>
            </a:extLst>
          </p:cNvPr>
          <p:cNvSpPr txBox="1"/>
          <p:nvPr/>
        </p:nvSpPr>
        <p:spPr>
          <a:xfrm>
            <a:off x="514228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76D5BAF-3322-4ED1-88C6-2795FA2DD940}"/>
              </a:ext>
            </a:extLst>
          </p:cNvPr>
          <p:cNvSpPr txBox="1"/>
          <p:nvPr/>
        </p:nvSpPr>
        <p:spPr>
          <a:xfrm>
            <a:off x="563156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A89CC7-3E89-411A-AE31-A45F4937CB6E}"/>
              </a:ext>
            </a:extLst>
          </p:cNvPr>
          <p:cNvSpPr txBox="1"/>
          <p:nvPr/>
        </p:nvSpPr>
        <p:spPr>
          <a:xfrm>
            <a:off x="612085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EBC3B64-05C0-4B64-BC72-5DABDFB8A7D7}"/>
              </a:ext>
            </a:extLst>
          </p:cNvPr>
          <p:cNvSpPr txBox="1"/>
          <p:nvPr/>
        </p:nvSpPr>
        <p:spPr>
          <a:xfrm>
            <a:off x="6610138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5" name="矩形: 剪去左右顶角 14">
            <a:extLst>
              <a:ext uri="{FF2B5EF4-FFF2-40B4-BE49-F238E27FC236}">
                <a16:creationId xmlns:a16="http://schemas.microsoft.com/office/drawing/2014/main" id="{BF9273C2-0700-4145-8382-D7679F8A6229}"/>
              </a:ext>
            </a:extLst>
          </p:cNvPr>
          <p:cNvSpPr/>
          <p:nvPr/>
        </p:nvSpPr>
        <p:spPr>
          <a:xfrm>
            <a:off x="5305038" y="4297894"/>
            <a:ext cx="1062135" cy="401080"/>
          </a:xfrm>
          <a:prstGeom prst="snip2SameRect">
            <a:avLst>
              <a:gd name="adj1" fmla="val 0"/>
              <a:gd name="adj2" fmla="val 47125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5BD78137-5828-4A54-BB1B-4031A0E5844A}"/>
              </a:ext>
            </a:extLst>
          </p:cNvPr>
          <p:cNvSpPr/>
          <p:nvPr/>
        </p:nvSpPr>
        <p:spPr>
          <a:xfrm>
            <a:off x="5740145" y="4715373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上 47">
            <a:extLst>
              <a:ext uri="{FF2B5EF4-FFF2-40B4-BE49-F238E27FC236}">
                <a16:creationId xmlns:a16="http://schemas.microsoft.com/office/drawing/2014/main" id="{30D8E119-E068-43C7-A014-A1BCABFCC842}"/>
              </a:ext>
            </a:extLst>
          </p:cNvPr>
          <p:cNvSpPr/>
          <p:nvPr/>
        </p:nvSpPr>
        <p:spPr>
          <a:xfrm>
            <a:off x="5455398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 48">
            <a:extLst>
              <a:ext uri="{FF2B5EF4-FFF2-40B4-BE49-F238E27FC236}">
                <a16:creationId xmlns:a16="http://schemas.microsoft.com/office/drawing/2014/main" id="{88F58B0E-DBC3-4E3C-AF61-2773E1536E60}"/>
              </a:ext>
            </a:extLst>
          </p:cNvPr>
          <p:cNvSpPr/>
          <p:nvPr/>
        </p:nvSpPr>
        <p:spPr>
          <a:xfrm flipV="1">
            <a:off x="5898269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DF94619-22B7-4745-8742-617F614DBA82}"/>
              </a:ext>
            </a:extLst>
          </p:cNvPr>
          <p:cNvSpPr txBox="1"/>
          <p:nvPr/>
        </p:nvSpPr>
        <p:spPr>
          <a:xfrm>
            <a:off x="5119705" y="5622226"/>
            <a:ext cx="1557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X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被乘数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49B692E-9D3F-48EF-95D8-144D1313FE98}"/>
              </a:ext>
            </a:extLst>
          </p:cNvPr>
          <p:cNvSpPr txBox="1"/>
          <p:nvPr/>
        </p:nvSpPr>
        <p:spPr>
          <a:xfrm>
            <a:off x="5069914" y="2513052"/>
            <a:ext cx="1631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乘积高位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186BE1-CB85-44DF-B43B-F84DE1680A72}"/>
              </a:ext>
            </a:extLst>
          </p:cNvPr>
          <p:cNvSpPr txBox="1"/>
          <p:nvPr/>
        </p:nvSpPr>
        <p:spPr>
          <a:xfrm>
            <a:off x="7212508" y="2513052"/>
            <a:ext cx="2803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乘数、乘积低位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F410EC6-A626-4CB0-9DE5-BF925ADDE450}"/>
              </a:ext>
            </a:extLst>
          </p:cNvPr>
          <p:cNvCxnSpPr/>
          <p:nvPr/>
        </p:nvCxnSpPr>
        <p:spPr>
          <a:xfrm>
            <a:off x="7027234" y="3401693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7E44686-B17A-490A-91D0-8E70A5E8DB56}"/>
              </a:ext>
            </a:extLst>
          </p:cNvPr>
          <p:cNvCxnSpPr>
            <a:cxnSpLocks/>
          </p:cNvCxnSpPr>
          <p:nvPr/>
        </p:nvCxnSpPr>
        <p:spPr>
          <a:xfrm flipH="1">
            <a:off x="7027234" y="3623932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37E34AFE-F7BD-485D-976C-3AE9772B08BF}"/>
              </a:ext>
            </a:extLst>
          </p:cNvPr>
          <p:cNvSpPr/>
          <p:nvPr/>
        </p:nvSpPr>
        <p:spPr>
          <a:xfrm>
            <a:off x="4401134" y="2455408"/>
            <a:ext cx="6825750" cy="4115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8BE6A2-902B-42BD-A27C-320C01B68AE0}"/>
              </a:ext>
            </a:extLst>
          </p:cNvPr>
          <p:cNvSpPr txBox="1"/>
          <p:nvPr/>
        </p:nvSpPr>
        <p:spPr>
          <a:xfrm>
            <a:off x="11142755" y="4005216"/>
            <a:ext cx="553998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/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符号位单独处理：符号位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Sans" panose="020B06030308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⨁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数值位取绝对值进行乘法运算</a:t>
                </a:r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blipFill>
                <a:blip r:embed="rId3"/>
                <a:stretch>
                  <a:fillRect l="-1808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2C483367-6F3C-4188-BF05-4E013542AD5A}"/>
              </a:ext>
            </a:extLst>
          </p:cNvPr>
          <p:cNvSpPr txBox="1"/>
          <p:nvPr/>
        </p:nvSpPr>
        <p:spPr>
          <a:xfrm>
            <a:off x="8416985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012462-DE4B-4F5D-8DEB-033A73B8D968}"/>
              </a:ext>
            </a:extLst>
          </p:cNvPr>
          <p:cNvSpPr txBox="1"/>
          <p:nvPr/>
        </p:nvSpPr>
        <p:spPr>
          <a:xfrm>
            <a:off x="559609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03387E-56F4-40D6-9D4A-741E7846EE06}"/>
              </a:ext>
            </a:extLst>
          </p:cNvPr>
          <p:cNvSpPr txBox="1"/>
          <p:nvPr/>
        </p:nvSpPr>
        <p:spPr>
          <a:xfrm>
            <a:off x="794232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1842D6B-E385-44A7-9D58-8820C53389EA}"/>
              </a:ext>
            </a:extLst>
          </p:cNvPr>
          <p:cNvSpPr txBox="1"/>
          <p:nvPr/>
        </p:nvSpPr>
        <p:spPr>
          <a:xfrm>
            <a:off x="512601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0ADB51B-8261-4F1B-A2C8-62CDFF23C6F8}"/>
              </a:ext>
            </a:extLst>
          </p:cNvPr>
          <p:cNvSpPr txBox="1"/>
          <p:nvPr/>
        </p:nvSpPr>
        <p:spPr>
          <a:xfrm>
            <a:off x="464899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567101-100D-4497-B323-3EC996924E3E}"/>
              </a:ext>
            </a:extLst>
          </p:cNvPr>
          <p:cNvSpPr txBox="1"/>
          <p:nvPr/>
        </p:nvSpPr>
        <p:spPr>
          <a:xfrm>
            <a:off x="747499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6CA1A0-2CA4-455A-A5A2-EA138CEB74C8}"/>
              </a:ext>
            </a:extLst>
          </p:cNvPr>
          <p:cNvSpPr txBox="1"/>
          <p:nvPr/>
        </p:nvSpPr>
        <p:spPr>
          <a:xfrm>
            <a:off x="7205645" y="5752882"/>
            <a:ext cx="3980773" cy="7694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加上被乘数</a:t>
            </a:r>
            <a:endParaRPr lang="en-US" altLang="zh-CN" sz="2200" dirty="0">
              <a:solidFill>
                <a:schemeClr val="tx1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2898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0" grpId="0"/>
      <p:bldP spid="54" grpId="0"/>
      <p:bldP spid="6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原码一位乘法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17594-CA44-482F-8B5A-9BD58BDE6B72}"/>
              </a:ext>
            </a:extLst>
          </p:cNvPr>
          <p:cNvSpPr txBox="1"/>
          <p:nvPr/>
        </p:nvSpPr>
        <p:spPr>
          <a:xfrm>
            <a:off x="1776664" y="2801391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3466BF-7004-4F34-8C1B-CE6DEEA92079}"/>
              </a:ext>
            </a:extLst>
          </p:cNvPr>
          <p:cNvSpPr txBox="1"/>
          <p:nvPr/>
        </p:nvSpPr>
        <p:spPr>
          <a:xfrm>
            <a:off x="1192341" y="3290675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×  </a:t>
            </a: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526365-66A0-4360-A952-88343B432D72}"/>
              </a:ext>
            </a:extLst>
          </p:cNvPr>
          <p:cNvSpPr txBox="1"/>
          <p:nvPr/>
        </p:nvSpPr>
        <p:spPr>
          <a:xfrm>
            <a:off x="1776664" y="3875450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11E0FC-F4FC-44A7-B0B7-F9ACB031FC2A}"/>
              </a:ext>
            </a:extLst>
          </p:cNvPr>
          <p:cNvSpPr txBox="1"/>
          <p:nvPr/>
        </p:nvSpPr>
        <p:spPr>
          <a:xfrm>
            <a:off x="1532021" y="4341433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73D3D2-6BBC-4B43-8207-0AD98F2DCA24}"/>
              </a:ext>
            </a:extLst>
          </p:cNvPr>
          <p:cNvSpPr txBox="1"/>
          <p:nvPr/>
        </p:nvSpPr>
        <p:spPr>
          <a:xfrm>
            <a:off x="1275346" y="4807416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02F57-7C4C-45DF-B5B5-93EBF20380EA}"/>
              </a:ext>
            </a:extLst>
          </p:cNvPr>
          <p:cNvSpPr txBox="1"/>
          <p:nvPr/>
        </p:nvSpPr>
        <p:spPr>
          <a:xfrm>
            <a:off x="1023045" y="5254309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1101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4D6FA2-13D8-4A3A-8269-6304226C8A1F}"/>
              </a:ext>
            </a:extLst>
          </p:cNvPr>
          <p:cNvSpPr txBox="1"/>
          <p:nvPr/>
        </p:nvSpPr>
        <p:spPr>
          <a:xfrm>
            <a:off x="758349" y="5839084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10001111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0B9275-A2E9-4AB3-8CFA-09A2E2EE8C43}"/>
              </a:ext>
            </a:extLst>
          </p:cNvPr>
          <p:cNvCxnSpPr>
            <a:cxnSpLocks/>
          </p:cNvCxnSpPr>
          <p:nvPr/>
        </p:nvCxnSpPr>
        <p:spPr>
          <a:xfrm>
            <a:off x="891547" y="3875450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75C13-3EFD-4B0D-B838-29956DBD6FA5}"/>
              </a:ext>
            </a:extLst>
          </p:cNvPr>
          <p:cNvCxnSpPr>
            <a:cxnSpLocks/>
          </p:cNvCxnSpPr>
          <p:nvPr/>
        </p:nvCxnSpPr>
        <p:spPr>
          <a:xfrm>
            <a:off x="838686" y="5839084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，采用原码一位乘法求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BBD6A8-A117-45A2-857A-8353C6D3B744}"/>
              </a:ext>
            </a:extLst>
          </p:cNvPr>
          <p:cNvSpPr txBox="1"/>
          <p:nvPr/>
        </p:nvSpPr>
        <p:spPr>
          <a:xfrm>
            <a:off x="516049" y="1883288"/>
            <a:ext cx="53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实现方法：先加法再移位，重复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次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B7FABC5-5AE1-4787-B0D3-E74A595D9562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C65C77C9-2C16-4921-BA6F-9AA8C2392EC6}"/>
              </a:ext>
            </a:extLst>
          </p:cNvPr>
          <p:cNvSpPr txBox="1"/>
          <p:nvPr/>
        </p:nvSpPr>
        <p:spPr>
          <a:xfrm>
            <a:off x="657689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36" name="表格 2">
            <a:extLst>
              <a:ext uri="{FF2B5EF4-FFF2-40B4-BE49-F238E27FC236}">
                <a16:creationId xmlns:a16="http://schemas.microsoft.com/office/drawing/2014/main" id="{11299491-1ABE-49ED-8000-3B6ADF2B550D}"/>
              </a:ext>
            </a:extLst>
          </p:cNvPr>
          <p:cNvGraphicFramePr>
            <a:graphicFrameLocks noGrp="1"/>
          </p:cNvGraphicFramePr>
          <p:nvPr/>
        </p:nvGraphicFramePr>
        <p:xfrm>
          <a:off x="7475893" y="3296067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97A1EDCE-4C7F-423C-97A7-95B942E48477}"/>
              </a:ext>
            </a:extLst>
          </p:cNvPr>
          <p:cNvSpPr txBox="1"/>
          <p:nvPr/>
        </p:nvSpPr>
        <p:spPr>
          <a:xfrm>
            <a:off x="9399787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E84439F-99E9-46C4-BB54-555E8BA2FD41}"/>
              </a:ext>
            </a:extLst>
          </p:cNvPr>
          <p:cNvSpPr txBox="1"/>
          <p:nvPr/>
        </p:nvSpPr>
        <p:spPr>
          <a:xfrm>
            <a:off x="988907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59D01F-7055-4188-978F-98B235330587}"/>
              </a:ext>
            </a:extLst>
          </p:cNvPr>
          <p:cNvSpPr txBox="1"/>
          <p:nvPr/>
        </p:nvSpPr>
        <p:spPr>
          <a:xfrm>
            <a:off x="10378357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3A0DD91-0EEF-4199-B331-E5DB73F04B7D}"/>
              </a:ext>
            </a:extLst>
          </p:cNvPr>
          <p:cNvSpPr txBox="1"/>
          <p:nvPr/>
        </p:nvSpPr>
        <p:spPr>
          <a:xfrm>
            <a:off x="1086764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1CCB61-B12F-45FD-AB9A-A07B354B78DD}"/>
              </a:ext>
            </a:extLst>
          </p:cNvPr>
          <p:cNvSpPr txBox="1"/>
          <p:nvPr/>
        </p:nvSpPr>
        <p:spPr>
          <a:xfrm>
            <a:off x="11356926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42" name="表格 2">
            <a:extLst>
              <a:ext uri="{FF2B5EF4-FFF2-40B4-BE49-F238E27FC236}">
                <a16:creationId xmlns:a16="http://schemas.microsoft.com/office/drawing/2014/main" id="{39EA6EED-383D-4A2B-B00E-72CB80CDD0B1}"/>
              </a:ext>
            </a:extLst>
          </p:cNvPr>
          <p:cNvGraphicFramePr>
            <a:graphicFrameLocks noGrp="1"/>
          </p:cNvGraphicFramePr>
          <p:nvPr/>
        </p:nvGraphicFramePr>
        <p:xfrm>
          <a:off x="4652999" y="5192403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43" name="文本框 42">
            <a:extLst>
              <a:ext uri="{FF2B5EF4-FFF2-40B4-BE49-F238E27FC236}">
                <a16:creationId xmlns:a16="http://schemas.microsoft.com/office/drawing/2014/main" id="{F94B8B12-9DA1-4DD7-B4C9-4CA60ACAB435}"/>
              </a:ext>
            </a:extLst>
          </p:cNvPr>
          <p:cNvSpPr txBox="1"/>
          <p:nvPr/>
        </p:nvSpPr>
        <p:spPr>
          <a:xfrm>
            <a:off x="465299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E57476-E4BA-4433-A52E-EB9FFAF8468A}"/>
              </a:ext>
            </a:extLst>
          </p:cNvPr>
          <p:cNvSpPr txBox="1"/>
          <p:nvPr/>
        </p:nvSpPr>
        <p:spPr>
          <a:xfrm>
            <a:off x="514228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76D5BAF-3322-4ED1-88C6-2795FA2DD940}"/>
              </a:ext>
            </a:extLst>
          </p:cNvPr>
          <p:cNvSpPr txBox="1"/>
          <p:nvPr/>
        </p:nvSpPr>
        <p:spPr>
          <a:xfrm>
            <a:off x="5631569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A89CC7-3E89-411A-AE31-A45F4937CB6E}"/>
              </a:ext>
            </a:extLst>
          </p:cNvPr>
          <p:cNvSpPr txBox="1"/>
          <p:nvPr/>
        </p:nvSpPr>
        <p:spPr>
          <a:xfrm>
            <a:off x="6120854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EBC3B64-05C0-4B64-BC72-5DABDFB8A7D7}"/>
              </a:ext>
            </a:extLst>
          </p:cNvPr>
          <p:cNvSpPr txBox="1"/>
          <p:nvPr/>
        </p:nvSpPr>
        <p:spPr>
          <a:xfrm>
            <a:off x="6610138" y="5133600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5" name="矩形: 剪去左右顶角 14">
            <a:extLst>
              <a:ext uri="{FF2B5EF4-FFF2-40B4-BE49-F238E27FC236}">
                <a16:creationId xmlns:a16="http://schemas.microsoft.com/office/drawing/2014/main" id="{BF9273C2-0700-4145-8382-D7679F8A6229}"/>
              </a:ext>
            </a:extLst>
          </p:cNvPr>
          <p:cNvSpPr/>
          <p:nvPr/>
        </p:nvSpPr>
        <p:spPr>
          <a:xfrm>
            <a:off x="5305038" y="4297894"/>
            <a:ext cx="1062135" cy="401080"/>
          </a:xfrm>
          <a:prstGeom prst="snip2SameRect">
            <a:avLst>
              <a:gd name="adj1" fmla="val 0"/>
              <a:gd name="adj2" fmla="val 47125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5BD78137-5828-4A54-BB1B-4031A0E5844A}"/>
              </a:ext>
            </a:extLst>
          </p:cNvPr>
          <p:cNvSpPr/>
          <p:nvPr/>
        </p:nvSpPr>
        <p:spPr>
          <a:xfrm>
            <a:off x="5740145" y="4715373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上 47">
            <a:extLst>
              <a:ext uri="{FF2B5EF4-FFF2-40B4-BE49-F238E27FC236}">
                <a16:creationId xmlns:a16="http://schemas.microsoft.com/office/drawing/2014/main" id="{30D8E119-E068-43C7-A014-A1BCABFCC842}"/>
              </a:ext>
            </a:extLst>
          </p:cNvPr>
          <p:cNvSpPr/>
          <p:nvPr/>
        </p:nvSpPr>
        <p:spPr>
          <a:xfrm>
            <a:off x="5455398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上 48">
            <a:extLst>
              <a:ext uri="{FF2B5EF4-FFF2-40B4-BE49-F238E27FC236}">
                <a16:creationId xmlns:a16="http://schemas.microsoft.com/office/drawing/2014/main" id="{88F58B0E-DBC3-4E3C-AF61-2773E1536E60}"/>
              </a:ext>
            </a:extLst>
          </p:cNvPr>
          <p:cNvSpPr/>
          <p:nvPr/>
        </p:nvSpPr>
        <p:spPr>
          <a:xfrm flipV="1">
            <a:off x="5898269" y="3841176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DF94619-22B7-4745-8742-617F614DBA82}"/>
              </a:ext>
            </a:extLst>
          </p:cNvPr>
          <p:cNvSpPr txBox="1"/>
          <p:nvPr/>
        </p:nvSpPr>
        <p:spPr>
          <a:xfrm>
            <a:off x="5119705" y="5622226"/>
            <a:ext cx="1557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X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被乘数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49B692E-9D3F-48EF-95D8-144D1313FE98}"/>
              </a:ext>
            </a:extLst>
          </p:cNvPr>
          <p:cNvSpPr txBox="1"/>
          <p:nvPr/>
        </p:nvSpPr>
        <p:spPr>
          <a:xfrm>
            <a:off x="5069914" y="2513052"/>
            <a:ext cx="1631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乘积高位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186BE1-CB85-44DF-B43B-F84DE1680A72}"/>
              </a:ext>
            </a:extLst>
          </p:cNvPr>
          <p:cNvSpPr txBox="1"/>
          <p:nvPr/>
        </p:nvSpPr>
        <p:spPr>
          <a:xfrm>
            <a:off x="7212508" y="2513052"/>
            <a:ext cx="2803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乘数、乘积低位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F410EC6-A626-4CB0-9DE5-BF925ADDE450}"/>
              </a:ext>
            </a:extLst>
          </p:cNvPr>
          <p:cNvCxnSpPr/>
          <p:nvPr/>
        </p:nvCxnSpPr>
        <p:spPr>
          <a:xfrm>
            <a:off x="7027234" y="3401693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7E44686-B17A-490A-91D0-8E70A5E8DB56}"/>
              </a:ext>
            </a:extLst>
          </p:cNvPr>
          <p:cNvCxnSpPr>
            <a:cxnSpLocks/>
          </p:cNvCxnSpPr>
          <p:nvPr/>
        </p:nvCxnSpPr>
        <p:spPr>
          <a:xfrm flipH="1">
            <a:off x="7027234" y="3623932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37E34AFE-F7BD-485D-976C-3AE9772B08BF}"/>
              </a:ext>
            </a:extLst>
          </p:cNvPr>
          <p:cNvSpPr/>
          <p:nvPr/>
        </p:nvSpPr>
        <p:spPr>
          <a:xfrm>
            <a:off x="4401134" y="2455408"/>
            <a:ext cx="6825750" cy="4115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38BE6A2-902B-42BD-A27C-320C01B68AE0}"/>
              </a:ext>
            </a:extLst>
          </p:cNvPr>
          <p:cNvSpPr txBox="1"/>
          <p:nvPr/>
        </p:nvSpPr>
        <p:spPr>
          <a:xfrm>
            <a:off x="11142755" y="4005216"/>
            <a:ext cx="553998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/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符号位单独处理：符号位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Sans" panose="020B06030308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⨁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数值位取绝对值进行乘法运算</a:t>
                </a:r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D811C3F-FE26-4B70-996A-60C3DBFE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84" y="1312098"/>
                <a:ext cx="5394069" cy="830997"/>
              </a:xfrm>
              <a:prstGeom prst="rect">
                <a:avLst/>
              </a:prstGeom>
              <a:blipFill>
                <a:blip r:embed="rId3"/>
                <a:stretch>
                  <a:fillRect l="-1808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2C483367-6F3C-4188-BF05-4E013542AD5A}"/>
              </a:ext>
            </a:extLst>
          </p:cNvPr>
          <p:cNvSpPr txBox="1"/>
          <p:nvPr/>
        </p:nvSpPr>
        <p:spPr>
          <a:xfrm>
            <a:off x="8899789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012462-DE4B-4F5D-8DEB-033A73B8D968}"/>
              </a:ext>
            </a:extLst>
          </p:cNvPr>
          <p:cNvSpPr txBox="1"/>
          <p:nvPr/>
        </p:nvSpPr>
        <p:spPr>
          <a:xfrm>
            <a:off x="607890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03387E-56F4-40D6-9D4A-741E7846EE06}"/>
              </a:ext>
            </a:extLst>
          </p:cNvPr>
          <p:cNvSpPr txBox="1"/>
          <p:nvPr/>
        </p:nvSpPr>
        <p:spPr>
          <a:xfrm>
            <a:off x="842513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1842D6B-E385-44A7-9D58-8820C53389EA}"/>
              </a:ext>
            </a:extLst>
          </p:cNvPr>
          <p:cNvSpPr txBox="1"/>
          <p:nvPr/>
        </p:nvSpPr>
        <p:spPr>
          <a:xfrm>
            <a:off x="5608823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0ADB51B-8261-4F1B-A2C8-62CDFF23C6F8}"/>
              </a:ext>
            </a:extLst>
          </p:cNvPr>
          <p:cNvSpPr txBox="1"/>
          <p:nvPr/>
        </p:nvSpPr>
        <p:spPr>
          <a:xfrm>
            <a:off x="5131796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567101-100D-4497-B323-3EC996924E3E}"/>
              </a:ext>
            </a:extLst>
          </p:cNvPr>
          <p:cNvSpPr txBox="1"/>
          <p:nvPr/>
        </p:nvSpPr>
        <p:spPr>
          <a:xfrm>
            <a:off x="7957797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34E56AB-44CB-4DA8-95BB-00F61A76D33E}"/>
              </a:ext>
            </a:extLst>
          </p:cNvPr>
          <p:cNvSpPr txBox="1"/>
          <p:nvPr/>
        </p:nvSpPr>
        <p:spPr>
          <a:xfrm>
            <a:off x="7483142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BAD9A0A-7876-45E7-8870-295E4FF0FF3F}"/>
              </a:ext>
            </a:extLst>
          </p:cNvPr>
          <p:cNvSpPr txBox="1"/>
          <p:nvPr/>
        </p:nvSpPr>
        <p:spPr>
          <a:xfrm>
            <a:off x="4647946" y="3237264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6EA6E6F-ABB0-48C3-914D-6116625E160E}"/>
              </a:ext>
            </a:extLst>
          </p:cNvPr>
          <p:cNvSpPr txBox="1"/>
          <p:nvPr/>
        </p:nvSpPr>
        <p:spPr>
          <a:xfrm>
            <a:off x="4652999" y="3247919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DD237B72-7B8D-4B32-9F76-5FD60D62BBF2}"/>
                  </a:ext>
                </a:extLst>
              </p:cNvPr>
              <p:cNvSpPr/>
              <p:nvPr/>
            </p:nvSpPr>
            <p:spPr>
              <a:xfrm>
                <a:off x="3246640" y="4207722"/>
                <a:ext cx="1676168" cy="769722"/>
              </a:xfrm>
              <a:prstGeom prst="wedgeRoundRectCallout">
                <a:avLst>
                  <a:gd name="adj1" fmla="val 41616"/>
                  <a:gd name="adj2" fmla="val -10506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200" dirty="0">
                    <a:solidFill>
                      <a:schemeClr val="bg1"/>
                    </a:solidFill>
                  </a:rPr>
                  <a:t>修改符号位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⨁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=1</m:t>
                    </m:r>
                  </m:oMath>
                </a14:m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DD237B72-7B8D-4B32-9F76-5FD60D62B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40" y="4207722"/>
                <a:ext cx="1676168" cy="769722"/>
              </a:xfrm>
              <a:prstGeom prst="wedgeRoundRectCallout">
                <a:avLst>
                  <a:gd name="adj1" fmla="val 41616"/>
                  <a:gd name="adj2" fmla="val -105066"/>
                  <a:gd name="adj3" fmla="val 16667"/>
                </a:avLst>
              </a:prstGeom>
              <a:blipFill>
                <a:blip r:embed="rId4"/>
                <a:stretch>
                  <a:fillRect l="-1805" r="-1444" b="-2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7FBA437-4E78-4BE9-8545-F19F2382F9F7}"/>
              </a:ext>
            </a:extLst>
          </p:cNvPr>
          <p:cNvSpPr/>
          <p:nvPr/>
        </p:nvSpPr>
        <p:spPr>
          <a:xfrm>
            <a:off x="4550054" y="3237264"/>
            <a:ext cx="4869149" cy="582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15F837C-AF1C-4AE9-8E62-271FB61DBA9C}"/>
              </a:ext>
            </a:extLst>
          </p:cNvPr>
          <p:cNvSpPr txBox="1"/>
          <p:nvPr/>
        </p:nvSpPr>
        <p:spPr>
          <a:xfrm>
            <a:off x="7205645" y="5752882"/>
            <a:ext cx="3980773" cy="7694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加上被乘数</a:t>
            </a:r>
            <a:endParaRPr lang="en-US" altLang="zh-CN" sz="2200" dirty="0">
              <a:solidFill>
                <a:schemeClr val="tx1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当前位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，则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ACC</a:t>
            </a:r>
            <a:r>
              <a:rPr lang="zh-CN" altLang="en-US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加上</a:t>
            </a:r>
            <a:r>
              <a:rPr lang="en-US" altLang="zh-CN" sz="22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0861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1" grpId="1"/>
      <p:bldP spid="62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补码一位乘法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x=-1101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y=+1011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Booth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算法求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  <a:p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=10011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[-x]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D08709C-656A-441E-82B1-A0AF54DB444B}"/>
              </a:ext>
            </a:extLst>
          </p:cNvPr>
          <p:cNvSpPr txBox="1"/>
          <p:nvPr/>
        </p:nvSpPr>
        <p:spPr>
          <a:xfrm>
            <a:off x="516049" y="2008147"/>
            <a:ext cx="486206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原码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一位乘法：</a:t>
            </a:r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进行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轮加法、移位</a:t>
            </a:r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每次加法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可能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+0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+[|x|]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每次移位是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“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逻辑右移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”</a:t>
            </a:r>
          </a:p>
          <a:p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符号位不参与运算</a:t>
            </a:r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681D9B7-25B2-486F-BCD6-E877E34552D4}"/>
              </a:ext>
            </a:extLst>
          </p:cNvPr>
          <p:cNvSpPr txBox="1"/>
          <p:nvPr/>
        </p:nvSpPr>
        <p:spPr>
          <a:xfrm>
            <a:off x="5685618" y="2008147"/>
            <a:ext cx="6081266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补码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一位乘法：</a:t>
            </a:r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进行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轮加法、移位，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最后再多来一次加法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每次加法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可能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+0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+[x]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补、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+[-x]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每次移位是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“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补码的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算术右移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”</a:t>
            </a:r>
          </a:p>
          <a:p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符号位参与运算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9" name="对话气泡: 圆角矩形 18">
            <a:extLst>
              <a:ext uri="{FF2B5EF4-FFF2-40B4-BE49-F238E27FC236}">
                <a16:creationId xmlns:a16="http://schemas.microsoft.com/office/drawing/2014/main" id="{C03F13EE-05F9-4275-82F9-818C8074F967}"/>
              </a:ext>
            </a:extLst>
          </p:cNvPr>
          <p:cNvSpPr/>
          <p:nvPr/>
        </p:nvSpPr>
        <p:spPr>
          <a:xfrm>
            <a:off x="516049" y="5283619"/>
            <a:ext cx="5121442" cy="936708"/>
          </a:xfrm>
          <a:prstGeom prst="wedgeRoundRectCallout">
            <a:avLst>
              <a:gd name="adj1" fmla="val 16990"/>
              <a:gd name="adj2" fmla="val -230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MQ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中最低位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时，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(ACC)+[|x|]</a:t>
            </a:r>
            <a:r>
              <a:rPr kumimoji="0" lang="zh-CN" altLang="en-US" sz="2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endParaRPr kumimoji="0" lang="en-US" altLang="zh-CN" sz="2200" b="0" i="0" u="none" strike="noStrike" kern="1200" cap="none" spc="0" normalizeH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MQ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中最低位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时，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(ACC)+0</a:t>
            </a:r>
          </a:p>
        </p:txBody>
      </p:sp>
      <p:sp>
        <p:nvSpPr>
          <p:cNvPr id="68" name="对话气泡: 圆角矩形 67">
            <a:extLst>
              <a:ext uri="{FF2B5EF4-FFF2-40B4-BE49-F238E27FC236}">
                <a16:creationId xmlns:a16="http://schemas.microsoft.com/office/drawing/2014/main" id="{BCFF7827-353C-4808-9003-33D0E51CCAF0}"/>
              </a:ext>
            </a:extLst>
          </p:cNvPr>
          <p:cNvSpPr/>
          <p:nvPr/>
        </p:nvSpPr>
        <p:spPr>
          <a:xfrm>
            <a:off x="5773851" y="5283620"/>
            <a:ext cx="6081266" cy="1203158"/>
          </a:xfrm>
          <a:prstGeom prst="wedgeRoundRectCallout">
            <a:avLst>
              <a:gd name="adj1" fmla="val 24508"/>
              <a:gd name="adj2" fmla="val -186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辅助位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– MQ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中最低位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时，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(ACC)+[x]</a:t>
            </a:r>
            <a:r>
              <a:rPr kumimoji="0" lang="zh-CN" altLang="en-US" sz="2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辅助位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– MQ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中最低位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时，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(ACC)+0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辅助位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– MQ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中最低位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=-1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时，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(ACC)+[-x]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</a:p>
        </p:txBody>
      </p:sp>
    </p:spTree>
    <p:extLst>
      <p:ext uri="{BB962C8B-B14F-4D97-AF65-F5344CB8AC3E}">
        <p14:creationId xmlns:p14="http://schemas.microsoft.com/office/powerpoint/2010/main" val="399386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补码一位乘法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x=-1101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y=+1011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Booth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算法求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  <a:p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=10011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[-x]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E484EBBF-829E-4200-AF35-7DBF0D8F162A}"/>
              </a:ext>
            </a:extLst>
          </p:cNvPr>
          <p:cNvGraphicFramePr>
            <a:graphicFrameLocks noGrp="1"/>
          </p:cNvGraphicFramePr>
          <p:nvPr/>
        </p:nvGraphicFramePr>
        <p:xfrm>
          <a:off x="1856329" y="2886988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8F9EF18E-BC42-4F75-8254-3A22588C85E8}"/>
              </a:ext>
            </a:extLst>
          </p:cNvPr>
          <p:cNvSpPr txBox="1"/>
          <p:nvPr/>
        </p:nvSpPr>
        <p:spPr>
          <a:xfrm>
            <a:off x="3780223" y="28281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069D9342-9749-46FA-A58A-D05B09E12516}"/>
              </a:ext>
            </a:extLst>
          </p:cNvPr>
          <p:cNvGraphicFramePr>
            <a:graphicFrameLocks noGrp="1"/>
          </p:cNvGraphicFramePr>
          <p:nvPr/>
        </p:nvGraphicFramePr>
        <p:xfrm>
          <a:off x="4679223" y="2886988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D230B8D-E643-4BEB-B70D-23611079B545}"/>
              </a:ext>
            </a:extLst>
          </p:cNvPr>
          <p:cNvSpPr txBox="1"/>
          <p:nvPr/>
        </p:nvSpPr>
        <p:spPr>
          <a:xfrm>
            <a:off x="6603117" y="28281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CEBE15F4-BF10-4B62-BF3F-14BB7C7EC636}"/>
              </a:ext>
            </a:extLst>
          </p:cNvPr>
          <p:cNvGraphicFramePr>
            <a:graphicFrameLocks noGrp="1"/>
          </p:cNvGraphicFramePr>
          <p:nvPr/>
        </p:nvGraphicFramePr>
        <p:xfrm>
          <a:off x="1856329" y="4783324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E993E994-ECAB-4976-A0E1-71A24075DF21}"/>
              </a:ext>
            </a:extLst>
          </p:cNvPr>
          <p:cNvSpPr txBox="1"/>
          <p:nvPr/>
        </p:nvSpPr>
        <p:spPr>
          <a:xfrm>
            <a:off x="1856329" y="4724521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575DDD-9662-461A-89A1-374A40F95AD4}"/>
              </a:ext>
            </a:extLst>
          </p:cNvPr>
          <p:cNvSpPr txBox="1"/>
          <p:nvPr/>
        </p:nvSpPr>
        <p:spPr>
          <a:xfrm>
            <a:off x="2345614" y="4724521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F381EB-EBFA-4B33-8D36-DABFDA93CF23}"/>
              </a:ext>
            </a:extLst>
          </p:cNvPr>
          <p:cNvSpPr txBox="1"/>
          <p:nvPr/>
        </p:nvSpPr>
        <p:spPr>
          <a:xfrm>
            <a:off x="2834899" y="4724521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4BD45A-1527-4EEF-8DD9-C809DE32C834}"/>
              </a:ext>
            </a:extLst>
          </p:cNvPr>
          <p:cNvSpPr txBox="1"/>
          <p:nvPr/>
        </p:nvSpPr>
        <p:spPr>
          <a:xfrm>
            <a:off x="3324184" y="4724521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A10C24-C959-4561-9F47-B6EEA1EFC369}"/>
              </a:ext>
            </a:extLst>
          </p:cNvPr>
          <p:cNvSpPr txBox="1"/>
          <p:nvPr/>
        </p:nvSpPr>
        <p:spPr>
          <a:xfrm>
            <a:off x="3813468" y="4724521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23" name="矩形: 剪去左右顶角 22">
            <a:extLst>
              <a:ext uri="{FF2B5EF4-FFF2-40B4-BE49-F238E27FC236}">
                <a16:creationId xmlns:a16="http://schemas.microsoft.com/office/drawing/2014/main" id="{43428813-4F32-40E7-91CE-D83A9D07B6AA}"/>
              </a:ext>
            </a:extLst>
          </p:cNvPr>
          <p:cNvSpPr/>
          <p:nvPr/>
        </p:nvSpPr>
        <p:spPr>
          <a:xfrm>
            <a:off x="2508368" y="3888815"/>
            <a:ext cx="1062135" cy="401080"/>
          </a:xfrm>
          <a:prstGeom prst="snip2SameRect">
            <a:avLst>
              <a:gd name="adj1" fmla="val 0"/>
              <a:gd name="adj2" fmla="val 47125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箭头: 上 23">
            <a:extLst>
              <a:ext uri="{FF2B5EF4-FFF2-40B4-BE49-F238E27FC236}">
                <a16:creationId xmlns:a16="http://schemas.microsoft.com/office/drawing/2014/main" id="{5985660B-8326-436C-B9CC-A289246AE5FE}"/>
              </a:ext>
            </a:extLst>
          </p:cNvPr>
          <p:cNvSpPr/>
          <p:nvPr/>
        </p:nvSpPr>
        <p:spPr>
          <a:xfrm>
            <a:off x="2943475" y="4306294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上 24">
            <a:extLst>
              <a:ext uri="{FF2B5EF4-FFF2-40B4-BE49-F238E27FC236}">
                <a16:creationId xmlns:a16="http://schemas.microsoft.com/office/drawing/2014/main" id="{FEE79C5F-6681-470D-9803-C91878A33194}"/>
              </a:ext>
            </a:extLst>
          </p:cNvPr>
          <p:cNvSpPr/>
          <p:nvPr/>
        </p:nvSpPr>
        <p:spPr>
          <a:xfrm>
            <a:off x="2658728" y="3432097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上 25">
            <a:extLst>
              <a:ext uri="{FF2B5EF4-FFF2-40B4-BE49-F238E27FC236}">
                <a16:creationId xmlns:a16="http://schemas.microsoft.com/office/drawing/2014/main" id="{A485D92E-EC1E-40D2-9D23-CDC6C6801990}"/>
              </a:ext>
            </a:extLst>
          </p:cNvPr>
          <p:cNvSpPr/>
          <p:nvPr/>
        </p:nvSpPr>
        <p:spPr>
          <a:xfrm flipV="1">
            <a:off x="3101599" y="3432097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20C953-7BF4-4053-B73C-675DA63D4081}"/>
              </a:ext>
            </a:extLst>
          </p:cNvPr>
          <p:cNvSpPr txBox="1"/>
          <p:nvPr/>
        </p:nvSpPr>
        <p:spPr>
          <a:xfrm>
            <a:off x="2323035" y="5213147"/>
            <a:ext cx="1557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X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被乘数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8E29946-08DC-4E11-ADEB-A4B76E6265DB}"/>
              </a:ext>
            </a:extLst>
          </p:cNvPr>
          <p:cNvSpPr txBox="1"/>
          <p:nvPr/>
        </p:nvSpPr>
        <p:spPr>
          <a:xfrm>
            <a:off x="2273244" y="2103973"/>
            <a:ext cx="1631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乘积高位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B5D65BA-85AB-43B9-B8D1-76B2839D97D0}"/>
              </a:ext>
            </a:extLst>
          </p:cNvPr>
          <p:cNvSpPr txBox="1"/>
          <p:nvPr/>
        </p:nvSpPr>
        <p:spPr>
          <a:xfrm>
            <a:off x="4415838" y="2103973"/>
            <a:ext cx="2803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乘数、乘积低位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79CEFFF-399A-4E80-AD2D-FB57C775AC42}"/>
              </a:ext>
            </a:extLst>
          </p:cNvPr>
          <p:cNvCxnSpPr/>
          <p:nvPr/>
        </p:nvCxnSpPr>
        <p:spPr>
          <a:xfrm>
            <a:off x="4230564" y="2992614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E3D547B-20F7-4548-9128-B698FD8515D3}"/>
              </a:ext>
            </a:extLst>
          </p:cNvPr>
          <p:cNvCxnSpPr>
            <a:cxnSpLocks/>
          </p:cNvCxnSpPr>
          <p:nvPr/>
        </p:nvCxnSpPr>
        <p:spPr>
          <a:xfrm flipH="1">
            <a:off x="4230564" y="3214853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736D838F-D095-4349-844F-04BD85054A05}"/>
              </a:ext>
            </a:extLst>
          </p:cNvPr>
          <p:cNvSpPr/>
          <p:nvPr/>
        </p:nvSpPr>
        <p:spPr>
          <a:xfrm>
            <a:off x="1129663" y="2046329"/>
            <a:ext cx="7300551" cy="4115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A092BC-6A51-4421-BAD0-E19E03CD2DE4}"/>
              </a:ext>
            </a:extLst>
          </p:cNvPr>
          <p:cNvSpPr txBox="1"/>
          <p:nvPr/>
        </p:nvSpPr>
        <p:spPr>
          <a:xfrm>
            <a:off x="659552" y="3204663"/>
            <a:ext cx="553998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14A07E-5CFF-4CC0-80D1-648011272EA2}"/>
              </a:ext>
            </a:extLst>
          </p:cNvPr>
          <p:cNvSpPr txBox="1"/>
          <p:nvPr/>
        </p:nvSpPr>
        <p:spPr>
          <a:xfrm>
            <a:off x="6103119" y="28281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B556A2A-68CB-4D8C-AF47-F3C011EBDAE2}"/>
              </a:ext>
            </a:extLst>
          </p:cNvPr>
          <p:cNvSpPr txBox="1"/>
          <p:nvPr/>
        </p:nvSpPr>
        <p:spPr>
          <a:xfrm>
            <a:off x="3282233" y="28281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28D5FC-F6F7-4B74-BF4C-AEC285E2E05A}"/>
              </a:ext>
            </a:extLst>
          </p:cNvPr>
          <p:cNvSpPr txBox="1"/>
          <p:nvPr/>
        </p:nvSpPr>
        <p:spPr>
          <a:xfrm>
            <a:off x="5628463" y="28281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273B9E9-66A2-4EE1-87FC-40FDBECBB66C}"/>
              </a:ext>
            </a:extLst>
          </p:cNvPr>
          <p:cNvSpPr txBox="1"/>
          <p:nvPr/>
        </p:nvSpPr>
        <p:spPr>
          <a:xfrm>
            <a:off x="2812153" y="28281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BFA6CB3-DCFF-41BF-94EF-BB9E2B60AF6B}"/>
              </a:ext>
            </a:extLst>
          </p:cNvPr>
          <p:cNvSpPr txBox="1"/>
          <p:nvPr/>
        </p:nvSpPr>
        <p:spPr>
          <a:xfrm>
            <a:off x="2335126" y="28281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00C82E6-1ED1-4610-85E8-82CEF0DB813C}"/>
              </a:ext>
            </a:extLst>
          </p:cNvPr>
          <p:cNvSpPr txBox="1"/>
          <p:nvPr/>
        </p:nvSpPr>
        <p:spPr>
          <a:xfrm>
            <a:off x="5161127" y="28281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B730742-D941-4B44-A230-FA0B32B4D315}"/>
              </a:ext>
            </a:extLst>
          </p:cNvPr>
          <p:cNvSpPr txBox="1"/>
          <p:nvPr/>
        </p:nvSpPr>
        <p:spPr>
          <a:xfrm>
            <a:off x="4686472" y="28281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C4EC617-B3A1-4955-B724-D2EA9BAD8DBB}"/>
              </a:ext>
            </a:extLst>
          </p:cNvPr>
          <p:cNvSpPr txBox="1"/>
          <p:nvPr/>
        </p:nvSpPr>
        <p:spPr>
          <a:xfrm>
            <a:off x="1851276" y="28281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D6A3FB2-0796-4E73-A621-607BC1525043}"/>
              </a:ext>
            </a:extLst>
          </p:cNvPr>
          <p:cNvSpPr/>
          <p:nvPr/>
        </p:nvSpPr>
        <p:spPr>
          <a:xfrm>
            <a:off x="7061413" y="2873230"/>
            <a:ext cx="423889" cy="48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0B21C10-89E1-45F1-BE09-85A4FFB0CD00}"/>
              </a:ext>
            </a:extLst>
          </p:cNvPr>
          <p:cNvSpPr/>
          <p:nvPr/>
        </p:nvSpPr>
        <p:spPr>
          <a:xfrm>
            <a:off x="1424418" y="4771291"/>
            <a:ext cx="423889" cy="48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896FE2-AD40-49EF-939F-0EF140AF518A}"/>
              </a:ext>
            </a:extLst>
          </p:cNvPr>
          <p:cNvSpPr/>
          <p:nvPr/>
        </p:nvSpPr>
        <p:spPr>
          <a:xfrm>
            <a:off x="1428059" y="2880189"/>
            <a:ext cx="423889" cy="48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lang="zh-CN" altLang="en-US" sz="32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7" name="对话气泡: 圆角矩形 46">
            <a:extLst>
              <a:ext uri="{FF2B5EF4-FFF2-40B4-BE49-F238E27FC236}">
                <a16:creationId xmlns:a16="http://schemas.microsoft.com/office/drawing/2014/main" id="{BA6A95FB-ED81-4419-8F18-F107862AC791}"/>
              </a:ext>
            </a:extLst>
          </p:cNvPr>
          <p:cNvSpPr/>
          <p:nvPr/>
        </p:nvSpPr>
        <p:spPr>
          <a:xfrm>
            <a:off x="5042034" y="3834583"/>
            <a:ext cx="3091317" cy="1194612"/>
          </a:xfrm>
          <a:prstGeom prst="wedgeRoundRectCallout">
            <a:avLst>
              <a:gd name="adj1" fmla="val 22307"/>
              <a:gd name="adj2" fmla="val -876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辅助位初始为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，每次右移会使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MQ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的最低位顶替原本的辅助位。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8" name="对话气泡: 圆角矩形 47">
            <a:extLst>
              <a:ext uri="{FF2B5EF4-FFF2-40B4-BE49-F238E27FC236}">
                <a16:creationId xmlns:a16="http://schemas.microsoft.com/office/drawing/2014/main" id="{67A13989-3055-4B08-8BDD-2839B5AC772E}"/>
              </a:ext>
            </a:extLst>
          </p:cNvPr>
          <p:cNvSpPr/>
          <p:nvPr/>
        </p:nvSpPr>
        <p:spPr>
          <a:xfrm>
            <a:off x="114942" y="5623644"/>
            <a:ext cx="2373464" cy="1015663"/>
          </a:xfrm>
          <a:prstGeom prst="wedgeRoundRectCallout">
            <a:avLst>
              <a:gd name="adj1" fmla="val 14179"/>
              <a:gd name="adj2" fmla="val -84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所有寄存器都统一用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位，因此采用双符号补码运算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D1E01F8-CC7E-4EA0-8543-EBC5F7B27776}"/>
              </a:ext>
            </a:extLst>
          </p:cNvPr>
          <p:cNvSpPr txBox="1"/>
          <p:nvPr/>
        </p:nvSpPr>
        <p:spPr>
          <a:xfrm>
            <a:off x="8696122" y="2026477"/>
            <a:ext cx="3265713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补码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一位乘法：</a:t>
            </a:r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进行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轮加法、移位，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最后再多来一次加法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每次加法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可能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+0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+[x]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补、</a:t>
            </a:r>
            <a:r>
              <a:rPr lang="en-US" altLang="zh-CN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+[-x]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每次移位是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“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补码的</a:t>
            </a:r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算术右移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”</a:t>
            </a:r>
          </a:p>
          <a:p>
            <a:endParaRPr lang="en-US" altLang="zh-CN" sz="24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符号位参与运算</a:t>
            </a:r>
            <a:endParaRPr lang="en-US" altLang="zh-CN" sz="2400" dirty="0">
              <a:solidFill>
                <a:srgbClr val="FF0000"/>
              </a:solidFill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3" name="对话气泡: 圆角矩形 42">
            <a:extLst>
              <a:ext uri="{FF2B5EF4-FFF2-40B4-BE49-F238E27FC236}">
                <a16:creationId xmlns:a16="http://schemas.microsoft.com/office/drawing/2014/main" id="{17B53EE5-F6C5-4D33-AA1D-8BD76515E016}"/>
              </a:ext>
            </a:extLst>
          </p:cNvPr>
          <p:cNvSpPr/>
          <p:nvPr/>
        </p:nvSpPr>
        <p:spPr>
          <a:xfrm>
            <a:off x="4927963" y="5302093"/>
            <a:ext cx="2291233" cy="742051"/>
          </a:xfrm>
          <a:prstGeom prst="wedgeRoundRectCallout">
            <a:avLst>
              <a:gd name="adj1" fmla="val -78997"/>
              <a:gd name="adj2" fmla="val -637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会有辅助电路实现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[-x]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补的转换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6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补码一位乘法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x=-1101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y=+1011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Booth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算法求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  <a:p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=10011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[-x]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0978CA-5397-4985-8A2E-C92517006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0071"/>
            <a:ext cx="12192000" cy="49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50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不带符号阵列乘法器</a:t>
            </a: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47EB6237-4C0C-479D-ABE7-7835D39F1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768269"/>
              </p:ext>
            </p:extLst>
          </p:nvPr>
        </p:nvGraphicFramePr>
        <p:xfrm>
          <a:off x="859926" y="2331898"/>
          <a:ext cx="10472148" cy="38643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63572">
                  <a:extLst>
                    <a:ext uri="{9D8B030D-6E8A-4147-A177-3AD203B41FA5}">
                      <a16:colId xmlns:a16="http://schemas.microsoft.com/office/drawing/2014/main" val="4094972592"/>
                    </a:ext>
                  </a:extLst>
                </a:gridCol>
                <a:gridCol w="1163572">
                  <a:extLst>
                    <a:ext uri="{9D8B030D-6E8A-4147-A177-3AD203B41FA5}">
                      <a16:colId xmlns:a16="http://schemas.microsoft.com/office/drawing/2014/main" val="686535827"/>
                    </a:ext>
                  </a:extLst>
                </a:gridCol>
                <a:gridCol w="1163572">
                  <a:extLst>
                    <a:ext uri="{9D8B030D-6E8A-4147-A177-3AD203B41FA5}">
                      <a16:colId xmlns:a16="http://schemas.microsoft.com/office/drawing/2014/main" val="3428606297"/>
                    </a:ext>
                  </a:extLst>
                </a:gridCol>
                <a:gridCol w="1163572">
                  <a:extLst>
                    <a:ext uri="{9D8B030D-6E8A-4147-A177-3AD203B41FA5}">
                      <a16:colId xmlns:a16="http://schemas.microsoft.com/office/drawing/2014/main" val="1938937605"/>
                    </a:ext>
                  </a:extLst>
                </a:gridCol>
                <a:gridCol w="1163572">
                  <a:extLst>
                    <a:ext uri="{9D8B030D-6E8A-4147-A177-3AD203B41FA5}">
                      <a16:colId xmlns:a16="http://schemas.microsoft.com/office/drawing/2014/main" val="3191353055"/>
                    </a:ext>
                  </a:extLst>
                </a:gridCol>
                <a:gridCol w="1163572">
                  <a:extLst>
                    <a:ext uri="{9D8B030D-6E8A-4147-A177-3AD203B41FA5}">
                      <a16:colId xmlns:a16="http://schemas.microsoft.com/office/drawing/2014/main" val="891703583"/>
                    </a:ext>
                  </a:extLst>
                </a:gridCol>
                <a:gridCol w="1163572">
                  <a:extLst>
                    <a:ext uri="{9D8B030D-6E8A-4147-A177-3AD203B41FA5}">
                      <a16:colId xmlns:a16="http://schemas.microsoft.com/office/drawing/2014/main" val="2210253303"/>
                    </a:ext>
                  </a:extLst>
                </a:gridCol>
                <a:gridCol w="1163572">
                  <a:extLst>
                    <a:ext uri="{9D8B030D-6E8A-4147-A177-3AD203B41FA5}">
                      <a16:colId xmlns:a16="http://schemas.microsoft.com/office/drawing/2014/main" val="2821182941"/>
                    </a:ext>
                  </a:extLst>
                </a:gridCol>
                <a:gridCol w="1163572">
                  <a:extLst>
                    <a:ext uri="{9D8B030D-6E8A-4147-A177-3AD203B41FA5}">
                      <a16:colId xmlns:a16="http://schemas.microsoft.com/office/drawing/2014/main" val="4162480198"/>
                    </a:ext>
                  </a:extLst>
                </a:gridCol>
              </a:tblGrid>
              <a:tr h="772873"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a4b0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a3b0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a2b0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a1b0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a0b0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330293"/>
                  </a:ext>
                </a:extLst>
              </a:tr>
              <a:tr h="772873"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a4b1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a3b1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a2b1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a1b1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a0b1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09870"/>
                  </a:ext>
                </a:extLst>
              </a:tr>
              <a:tr h="772873"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a4b2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a3b2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a2b2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a1b2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a0b2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419479"/>
                  </a:ext>
                </a:extLst>
              </a:tr>
              <a:tr h="772873"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a4b3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a3b3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a2b3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a1b3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a0b3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8475729"/>
                  </a:ext>
                </a:extLst>
              </a:tr>
              <a:tr h="7728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a4b4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a3b4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a2b4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a1b4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a0b4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3727830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0817D928-16BE-4BBE-B660-20F9B7AF1CAC}"/>
              </a:ext>
            </a:extLst>
          </p:cNvPr>
          <p:cNvSpPr/>
          <p:nvPr/>
        </p:nvSpPr>
        <p:spPr>
          <a:xfrm>
            <a:off x="12221074" y="2331898"/>
            <a:ext cx="1057105" cy="38643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65FED8-0DCB-472E-82E3-6D46EA53754B}"/>
              </a:ext>
            </a:extLst>
          </p:cNvPr>
          <p:cNvSpPr txBox="1"/>
          <p:nvPr/>
        </p:nvSpPr>
        <p:spPr>
          <a:xfrm>
            <a:off x="859926" y="1072498"/>
            <a:ext cx="66534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A=a4a3a2a1a0       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阵列分析：</a:t>
            </a:r>
          </a:p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B=b4b3b2b1b0</a:t>
            </a:r>
          </a:p>
        </p:txBody>
      </p:sp>
    </p:spTree>
    <p:extLst>
      <p:ext uri="{BB962C8B-B14F-4D97-AF65-F5344CB8AC3E}">
        <p14:creationId xmlns:p14="http://schemas.microsoft.com/office/powerpoint/2010/main" val="40131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0.16445 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446 0.00046 L -0.25755 -0.003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55 -0.00301 L -0.35338 -0.0032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338 -0.00324 L -0.45195 -0.0020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195 -0.00208 L -0.5457 -0.000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57 -0.0007 L -0.64153 0.0004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153 0.00046 L -0.73737 -0.000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7 -0.0007 L -0.83177 -0.000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177 -0.0007 L -0.92903 -0.00208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903 -0.00208 L -1.09843 -0.0007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382732" y="160749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二进制←→八进制、十六进制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1F9BC85-2210-4961-AFAF-8FF4F33FD0A2}"/>
              </a:ext>
            </a:extLst>
          </p:cNvPr>
          <p:cNvSpPr txBox="1"/>
          <p:nvPr/>
        </p:nvSpPr>
        <p:spPr>
          <a:xfrm>
            <a:off x="1084649" y="1960721"/>
            <a:ext cx="863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二进制→八进制：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位一组，每组转换成对应的八进制符号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7FC817F-16AF-407E-9037-588EE0A38251}"/>
              </a:ext>
            </a:extLst>
          </p:cNvPr>
          <p:cNvSpPr txBox="1"/>
          <p:nvPr/>
        </p:nvSpPr>
        <p:spPr>
          <a:xfrm>
            <a:off x="1084650" y="1042006"/>
            <a:ext cx="413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1111000010.01101B </a:t>
            </a:r>
            <a:endParaRPr lang="zh-CN" altLang="en-US" sz="2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342167-1ED9-437B-B261-C80130B8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49" y="2371706"/>
            <a:ext cx="6615561" cy="145276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5B13C18-A3AF-4389-8D2A-CE85614E937F}"/>
              </a:ext>
            </a:extLst>
          </p:cNvPr>
          <p:cNvSpPr txBox="1"/>
          <p:nvPr/>
        </p:nvSpPr>
        <p:spPr>
          <a:xfrm>
            <a:off x="1084649" y="4281524"/>
            <a:ext cx="863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二进制→十六进制：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位一组，每组转换成对应的十六进制符号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A75D98-BB8C-46ED-840E-1B4B948C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49" y="4892665"/>
            <a:ext cx="7949597" cy="14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1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0407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不带符号阵列乘法器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6BF92BA7-FADB-4072-8D56-436CABA31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862" y="3104147"/>
            <a:ext cx="1223963" cy="1152525"/>
          </a:xfrm>
          <a:prstGeom prst="ellipse">
            <a:avLst/>
          </a:prstGeom>
          <a:solidFill>
            <a:srgbClr val="3333FF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◊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›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־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</a:rPr>
              <a:t>FA</a:t>
            </a: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8B84D023-5A6D-4560-8BFA-8B80519B06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455150" y="2456447"/>
            <a:ext cx="0" cy="647700"/>
          </a:xfrm>
          <a:prstGeom prst="line">
            <a:avLst/>
          </a:prstGeom>
          <a:noFill/>
          <a:ln w="47625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AEAF51F6-0D7C-4C6F-BFAC-EB61025D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162" y="1808747"/>
            <a:ext cx="2232025" cy="58695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◊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›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־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被加数或和</a:t>
            </a: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80632303-5997-4D5B-A0A0-F123D86155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86950" y="2240547"/>
            <a:ext cx="1079500" cy="1008063"/>
          </a:xfrm>
          <a:prstGeom prst="line">
            <a:avLst/>
          </a:prstGeom>
          <a:noFill/>
          <a:ln w="47625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6759E3FE-9B34-4EB3-80F4-8B729FFC7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9475" y="1951622"/>
            <a:ext cx="1152525" cy="58695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◊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›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־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进位</a:t>
            </a: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23A22855-DFF9-46A0-8D3F-9AA0AF6218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31412" y="3751847"/>
            <a:ext cx="863600" cy="0"/>
          </a:xfrm>
          <a:prstGeom prst="line">
            <a:avLst/>
          </a:prstGeom>
          <a:noFill/>
          <a:ln w="47625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A4082E81-F8EE-4562-8E32-D5AC2DD5C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55150" y="4328110"/>
            <a:ext cx="0" cy="647700"/>
          </a:xfrm>
          <a:prstGeom prst="line">
            <a:avLst/>
          </a:prstGeom>
          <a:noFill/>
          <a:ln w="47625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69A003A0-FABC-44D4-9028-221519C33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788" y="4904372"/>
            <a:ext cx="600242" cy="58695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◊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›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־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和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1D0FC449-247C-4E4E-A59D-EA76B6AA2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562" y="4832935"/>
            <a:ext cx="1079500" cy="58695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◊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›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־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0000"/>
                </a:solidFill>
              </a:rPr>
              <a:t>进位</a:t>
            </a:r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E4726D6F-5781-4284-8251-ED037BF017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58162" y="4040772"/>
            <a:ext cx="792163" cy="863600"/>
          </a:xfrm>
          <a:prstGeom prst="line">
            <a:avLst/>
          </a:prstGeom>
          <a:noFill/>
          <a:ln w="47625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2CDA5252-4B19-4AD5-97C4-B83E9A1A2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8826" y="3397624"/>
            <a:ext cx="1152525" cy="58695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◊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›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־"/>
              <a:defRPr sz="32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·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加数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E8D133E1-F31F-4C7B-8F99-F16C36675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9" y="589105"/>
            <a:ext cx="7292499" cy="615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70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二进制手算除法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17594-CA44-482F-8B5A-9BD58BDE6B72}"/>
              </a:ext>
            </a:extLst>
          </p:cNvPr>
          <p:cNvSpPr txBox="1"/>
          <p:nvPr/>
        </p:nvSpPr>
        <p:spPr>
          <a:xfrm>
            <a:off x="380828" y="2161693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01101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3466BF-7004-4F34-8C1B-CE6DEEA92079}"/>
              </a:ext>
            </a:extLst>
          </p:cNvPr>
          <p:cNvSpPr txBox="1"/>
          <p:nvPr/>
        </p:nvSpPr>
        <p:spPr>
          <a:xfrm>
            <a:off x="1699913" y="2161693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01011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526365-66A0-4360-A952-88343B432D72}"/>
              </a:ext>
            </a:extLst>
          </p:cNvPr>
          <p:cNvSpPr txBox="1"/>
          <p:nvPr/>
        </p:nvSpPr>
        <p:spPr>
          <a:xfrm>
            <a:off x="1699913" y="248764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11E0FC-F4FC-44A7-B0B7-F9ACB031FC2A}"/>
              </a:ext>
            </a:extLst>
          </p:cNvPr>
          <p:cNvSpPr txBox="1"/>
          <p:nvPr/>
        </p:nvSpPr>
        <p:spPr>
          <a:xfrm>
            <a:off x="1711642" y="2837902"/>
            <a:ext cx="15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10110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0B9275-A2E9-4AB3-8CFA-09A2E2EE8C43}"/>
              </a:ext>
            </a:extLst>
          </p:cNvPr>
          <p:cNvCxnSpPr>
            <a:cxnSpLocks/>
          </p:cNvCxnSpPr>
          <p:nvPr/>
        </p:nvCxnSpPr>
        <p:spPr>
          <a:xfrm>
            <a:off x="1765422" y="2221469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75C13-3EFD-4B0D-B838-29956DBD6FA5}"/>
              </a:ext>
            </a:extLst>
          </p:cNvPr>
          <p:cNvCxnSpPr>
            <a:cxnSpLocks/>
          </p:cNvCxnSpPr>
          <p:nvPr/>
        </p:nvCxnSpPr>
        <p:spPr>
          <a:xfrm>
            <a:off x="1765421" y="2924230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4963820" y="1959230"/>
            <a:ext cx="6847352" cy="242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规律：</a:t>
            </a:r>
            <a:endParaRPr lang="en-US" altLang="zh-CN" sz="2600" b="1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忽略小数点，每确定一位商，进行一次减法，得到</a:t>
            </a:r>
            <a:r>
              <a:rPr lang="en-US" altLang="zh-CN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4</a:t>
            </a:r>
            <a:r>
              <a:rPr lang="zh-CN" altLang="en-US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位余数，在余数末尾补</a:t>
            </a:r>
            <a:r>
              <a:rPr lang="en-US" altLang="zh-CN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  <a:r>
              <a:rPr lang="zh-CN" altLang="en-US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，再确定下一位商。确定</a:t>
            </a:r>
            <a:r>
              <a:rPr lang="en-US" altLang="zh-CN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5</a:t>
            </a:r>
            <a:r>
              <a:rPr lang="zh-CN" altLang="en-US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位商即可停止（机器字长为</a:t>
            </a:r>
            <a:r>
              <a:rPr lang="en-US" altLang="zh-CN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5</a:t>
            </a:r>
            <a:r>
              <a:rPr lang="zh-CN" altLang="en-US" sz="26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CDEDF86-0AB2-4843-BFC4-088F19A72F6E}"/>
              </a:ext>
            </a:extLst>
          </p:cNvPr>
          <p:cNvSpPr txBox="1"/>
          <p:nvPr/>
        </p:nvSpPr>
        <p:spPr>
          <a:xfrm>
            <a:off x="380828" y="811878"/>
            <a:ext cx="114943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5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n=4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），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x=01011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y=01101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，求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x/y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1E520D2-6B2C-4AC6-81DF-027DF4AAFDD6}"/>
              </a:ext>
            </a:extLst>
          </p:cNvPr>
          <p:cNvCxnSpPr/>
          <p:nvPr/>
        </p:nvCxnSpPr>
        <p:spPr>
          <a:xfrm flipV="1">
            <a:off x="1677210" y="2221469"/>
            <a:ext cx="88212" cy="4634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FDF44C32-E332-4C3E-BAFD-24D9B9FA7D4F}"/>
              </a:ext>
            </a:extLst>
          </p:cNvPr>
          <p:cNvSpPr txBox="1"/>
          <p:nvPr/>
        </p:nvSpPr>
        <p:spPr>
          <a:xfrm>
            <a:off x="1724119" y="3171069"/>
            <a:ext cx="15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01101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416F528-D48F-4A07-BB1F-13910E16F990}"/>
              </a:ext>
            </a:extLst>
          </p:cNvPr>
          <p:cNvSpPr txBox="1"/>
          <p:nvPr/>
        </p:nvSpPr>
        <p:spPr>
          <a:xfrm>
            <a:off x="1731810" y="3527526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10010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EE11BF6-3394-4F0E-B642-7C279DDF649F}"/>
              </a:ext>
            </a:extLst>
          </p:cNvPr>
          <p:cNvCxnSpPr>
            <a:cxnSpLocks/>
          </p:cNvCxnSpPr>
          <p:nvPr/>
        </p:nvCxnSpPr>
        <p:spPr>
          <a:xfrm>
            <a:off x="1789485" y="3611750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230BECA-FE5B-4984-9B30-912CAEE58A29}"/>
              </a:ext>
            </a:extLst>
          </p:cNvPr>
          <p:cNvSpPr txBox="1"/>
          <p:nvPr/>
        </p:nvSpPr>
        <p:spPr>
          <a:xfrm>
            <a:off x="1731810" y="3858589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01101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D1A173D-D2FF-49F4-BC6F-A274951F6734}"/>
              </a:ext>
            </a:extLst>
          </p:cNvPr>
          <p:cNvSpPr txBox="1"/>
          <p:nvPr/>
        </p:nvSpPr>
        <p:spPr>
          <a:xfrm>
            <a:off x="1731810" y="4220841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01010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3EF41EC-BA34-4CCD-9186-63C35047E832}"/>
              </a:ext>
            </a:extLst>
          </p:cNvPr>
          <p:cNvCxnSpPr>
            <a:cxnSpLocks/>
          </p:cNvCxnSpPr>
          <p:nvPr/>
        </p:nvCxnSpPr>
        <p:spPr>
          <a:xfrm>
            <a:off x="1789485" y="4298692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FD9A85E-1D16-42C1-86D4-9D0AC3F83934}"/>
              </a:ext>
            </a:extLst>
          </p:cNvPr>
          <p:cNvSpPr txBox="1"/>
          <p:nvPr/>
        </p:nvSpPr>
        <p:spPr>
          <a:xfrm>
            <a:off x="1752085" y="4554236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00000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E2C295A-02C4-4A67-9681-B79E0F75F1C3}"/>
              </a:ext>
            </a:extLst>
          </p:cNvPr>
          <p:cNvSpPr txBox="1"/>
          <p:nvPr/>
        </p:nvSpPr>
        <p:spPr>
          <a:xfrm>
            <a:off x="1765421" y="4890257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10100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1B47A1B-F5A9-48CE-A937-F93F31FEB4FE}"/>
              </a:ext>
            </a:extLst>
          </p:cNvPr>
          <p:cNvCxnSpPr>
            <a:cxnSpLocks/>
          </p:cNvCxnSpPr>
          <p:nvPr/>
        </p:nvCxnSpPr>
        <p:spPr>
          <a:xfrm>
            <a:off x="1789485" y="4972243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9FDCB29-2586-4858-AFBD-B8DE95DCBD49}"/>
              </a:ext>
            </a:extLst>
          </p:cNvPr>
          <p:cNvSpPr txBox="1"/>
          <p:nvPr/>
        </p:nvSpPr>
        <p:spPr>
          <a:xfrm>
            <a:off x="1771833" y="5188986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01101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808B589-66B8-46E3-8E7A-44D767AABBC0}"/>
              </a:ext>
            </a:extLst>
          </p:cNvPr>
          <p:cNvSpPr txBox="1"/>
          <p:nvPr/>
        </p:nvSpPr>
        <p:spPr>
          <a:xfrm>
            <a:off x="1780813" y="5522902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  0111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C658B9B-B4EF-4828-A2E8-7CB5E6C41631}"/>
              </a:ext>
            </a:extLst>
          </p:cNvPr>
          <p:cNvCxnSpPr>
            <a:cxnSpLocks/>
          </p:cNvCxnSpPr>
          <p:nvPr/>
        </p:nvCxnSpPr>
        <p:spPr>
          <a:xfrm>
            <a:off x="1836195" y="5604928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B2A1882-6447-4708-8AD4-E03222DE3CDC}"/>
              </a:ext>
            </a:extLst>
          </p:cNvPr>
          <p:cNvSpPr txBox="1"/>
          <p:nvPr/>
        </p:nvSpPr>
        <p:spPr>
          <a:xfrm>
            <a:off x="1469691" y="1776056"/>
            <a:ext cx="2582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  0.1101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9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8" grpId="0"/>
      <p:bldP spid="31" grpId="0"/>
      <p:bldP spid="32" grpId="0"/>
      <p:bldP spid="34" grpId="0"/>
      <p:bldP spid="35" grpId="0"/>
      <p:bldP spid="38" grpId="0"/>
      <p:bldP spid="39" grpId="0"/>
      <p:bldP spid="41" grpId="0"/>
      <p:bldP spid="42" grpId="0"/>
      <p:bldP spid="4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原码除法：恢复余数法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17594-CA44-482F-8B5A-9BD58BDE6B72}"/>
              </a:ext>
            </a:extLst>
          </p:cNvPr>
          <p:cNvSpPr txBox="1"/>
          <p:nvPr/>
        </p:nvSpPr>
        <p:spPr>
          <a:xfrm>
            <a:off x="368796" y="3003908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01101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3466BF-7004-4F34-8C1B-CE6DEEA92079}"/>
              </a:ext>
            </a:extLst>
          </p:cNvPr>
          <p:cNvSpPr txBox="1"/>
          <p:nvPr/>
        </p:nvSpPr>
        <p:spPr>
          <a:xfrm>
            <a:off x="1687881" y="3003908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01011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526365-66A0-4360-A952-88343B432D72}"/>
              </a:ext>
            </a:extLst>
          </p:cNvPr>
          <p:cNvSpPr txBox="1"/>
          <p:nvPr/>
        </p:nvSpPr>
        <p:spPr>
          <a:xfrm>
            <a:off x="1687881" y="3329855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00000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11E0FC-F4FC-44A7-B0B7-F9ACB031FC2A}"/>
              </a:ext>
            </a:extLst>
          </p:cNvPr>
          <p:cNvSpPr txBox="1"/>
          <p:nvPr/>
        </p:nvSpPr>
        <p:spPr>
          <a:xfrm>
            <a:off x="1699610" y="3680117"/>
            <a:ext cx="15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10110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0B9275-A2E9-4AB3-8CFA-09A2E2EE8C43}"/>
              </a:ext>
            </a:extLst>
          </p:cNvPr>
          <p:cNvCxnSpPr>
            <a:cxnSpLocks/>
          </p:cNvCxnSpPr>
          <p:nvPr/>
        </p:nvCxnSpPr>
        <p:spPr>
          <a:xfrm>
            <a:off x="1753390" y="3063684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75C13-3EFD-4B0D-B838-29956DBD6FA5}"/>
              </a:ext>
            </a:extLst>
          </p:cNvPr>
          <p:cNvCxnSpPr>
            <a:cxnSpLocks/>
          </p:cNvCxnSpPr>
          <p:nvPr/>
        </p:nvCxnSpPr>
        <p:spPr>
          <a:xfrm>
            <a:off x="1753389" y="3766445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CDEDF86-0AB2-4843-BFC4-088F19A72F6E}"/>
              </a:ext>
            </a:extLst>
          </p:cNvPr>
          <p:cNvSpPr txBox="1"/>
          <p:nvPr/>
        </p:nvSpPr>
        <p:spPr>
          <a:xfrm>
            <a:off x="380828" y="680285"/>
            <a:ext cx="114943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5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n=4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），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x=01011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y=01101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，求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x/y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1E520D2-6B2C-4AC6-81DF-027DF4AAFDD6}"/>
              </a:ext>
            </a:extLst>
          </p:cNvPr>
          <p:cNvCxnSpPr/>
          <p:nvPr/>
        </p:nvCxnSpPr>
        <p:spPr>
          <a:xfrm flipV="1">
            <a:off x="1665178" y="3063684"/>
            <a:ext cx="88212" cy="4634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FDF44C32-E332-4C3E-BAFD-24D9B9FA7D4F}"/>
              </a:ext>
            </a:extLst>
          </p:cNvPr>
          <p:cNvSpPr txBox="1"/>
          <p:nvPr/>
        </p:nvSpPr>
        <p:spPr>
          <a:xfrm>
            <a:off x="1712087" y="4013284"/>
            <a:ext cx="15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01101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416F528-D48F-4A07-BB1F-13910E16F990}"/>
              </a:ext>
            </a:extLst>
          </p:cNvPr>
          <p:cNvSpPr txBox="1"/>
          <p:nvPr/>
        </p:nvSpPr>
        <p:spPr>
          <a:xfrm>
            <a:off x="1719778" y="4369741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10010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EE11BF6-3394-4F0E-B642-7C279DDF649F}"/>
              </a:ext>
            </a:extLst>
          </p:cNvPr>
          <p:cNvCxnSpPr>
            <a:cxnSpLocks/>
          </p:cNvCxnSpPr>
          <p:nvPr/>
        </p:nvCxnSpPr>
        <p:spPr>
          <a:xfrm>
            <a:off x="1777453" y="4453965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230BECA-FE5B-4984-9B30-912CAEE58A29}"/>
              </a:ext>
            </a:extLst>
          </p:cNvPr>
          <p:cNvSpPr txBox="1"/>
          <p:nvPr/>
        </p:nvSpPr>
        <p:spPr>
          <a:xfrm>
            <a:off x="1719778" y="4700804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01101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D1A173D-D2FF-49F4-BC6F-A274951F6734}"/>
              </a:ext>
            </a:extLst>
          </p:cNvPr>
          <p:cNvSpPr txBox="1"/>
          <p:nvPr/>
        </p:nvSpPr>
        <p:spPr>
          <a:xfrm>
            <a:off x="1719778" y="5063056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01010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3EF41EC-BA34-4CCD-9186-63C35047E832}"/>
              </a:ext>
            </a:extLst>
          </p:cNvPr>
          <p:cNvCxnSpPr>
            <a:cxnSpLocks/>
          </p:cNvCxnSpPr>
          <p:nvPr/>
        </p:nvCxnSpPr>
        <p:spPr>
          <a:xfrm>
            <a:off x="1777453" y="5140907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FD9A85E-1D16-42C1-86D4-9D0AC3F83934}"/>
              </a:ext>
            </a:extLst>
          </p:cNvPr>
          <p:cNvSpPr txBox="1"/>
          <p:nvPr/>
        </p:nvSpPr>
        <p:spPr>
          <a:xfrm>
            <a:off x="1740053" y="5396451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00000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E2C295A-02C4-4A67-9681-B79E0F75F1C3}"/>
              </a:ext>
            </a:extLst>
          </p:cNvPr>
          <p:cNvSpPr txBox="1"/>
          <p:nvPr/>
        </p:nvSpPr>
        <p:spPr>
          <a:xfrm>
            <a:off x="1753389" y="5732472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10100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1B47A1B-F5A9-48CE-A937-F93F31FEB4FE}"/>
              </a:ext>
            </a:extLst>
          </p:cNvPr>
          <p:cNvCxnSpPr>
            <a:cxnSpLocks/>
          </p:cNvCxnSpPr>
          <p:nvPr/>
        </p:nvCxnSpPr>
        <p:spPr>
          <a:xfrm>
            <a:off x="1777453" y="5814458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9FDCB29-2586-4858-AFBD-B8DE95DCBD49}"/>
              </a:ext>
            </a:extLst>
          </p:cNvPr>
          <p:cNvSpPr txBox="1"/>
          <p:nvPr/>
        </p:nvSpPr>
        <p:spPr>
          <a:xfrm>
            <a:off x="1759801" y="6031201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01101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808B589-66B8-46E3-8E7A-44D767AABBC0}"/>
              </a:ext>
            </a:extLst>
          </p:cNvPr>
          <p:cNvSpPr txBox="1"/>
          <p:nvPr/>
        </p:nvSpPr>
        <p:spPr>
          <a:xfrm>
            <a:off x="1768781" y="6365117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  0111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C658B9B-B4EF-4828-A2E8-7CB5E6C41631}"/>
              </a:ext>
            </a:extLst>
          </p:cNvPr>
          <p:cNvCxnSpPr>
            <a:cxnSpLocks/>
          </p:cNvCxnSpPr>
          <p:nvPr/>
        </p:nvCxnSpPr>
        <p:spPr>
          <a:xfrm>
            <a:off x="1824163" y="6447143"/>
            <a:ext cx="22687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B2A1882-6447-4708-8AD4-E03222DE3CDC}"/>
              </a:ext>
            </a:extLst>
          </p:cNvPr>
          <p:cNvSpPr txBox="1"/>
          <p:nvPr/>
        </p:nvSpPr>
        <p:spPr>
          <a:xfrm>
            <a:off x="1457659" y="2618271"/>
            <a:ext cx="2582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         0.1101</a:t>
            </a:r>
            <a:endParaRPr lang="zh-CN" altLang="en-US" sz="2800" dirty="0"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1A40041-B6E2-42B6-A846-38B1551EB516}"/>
              </a:ext>
            </a:extLst>
          </p:cNvPr>
          <p:cNvSpPr txBox="1"/>
          <p:nvPr/>
        </p:nvSpPr>
        <p:spPr>
          <a:xfrm>
            <a:off x="380828" y="1169569"/>
            <a:ext cx="114943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|x|=01011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y=01101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[|y|]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=01101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[-|y|]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补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=10011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7FBC9D4-4C80-442E-88BD-2405C078650A}"/>
                  </a:ext>
                </a:extLst>
              </p:cNvPr>
              <p:cNvSpPr txBox="1"/>
              <p:nvPr/>
            </p:nvSpPr>
            <p:spPr>
              <a:xfrm>
                <a:off x="6376801" y="1722587"/>
                <a:ext cx="5394069" cy="830997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符号位单独处理：符号位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Sans" panose="020B06030308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panose="020B0603030804020204" pitchFamily="34" charset="0"/>
                      </a:rPr>
                      <m:t>⨁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DejaVu Sans" panose="020B0603030804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DejaVu Sans" panose="020B0603030804020204" pitchFamily="34" charset="0"/>
                    <a:ea typeface="微软雅黑" panose="020B0503020204020204" pitchFamily="34" charset="-122"/>
                    <a:cs typeface="DejaVu Sans" panose="020B0603030804020204" pitchFamily="34" charset="0"/>
                  </a:rPr>
                  <a:t>数值位取绝对值进行乘法运算</a:t>
                </a:r>
                <a:endParaRPr lang="en-US" altLang="zh-CN" sz="2400" dirty="0">
                  <a:solidFill>
                    <a:schemeClr val="tx1"/>
                  </a:solidFill>
                  <a:latin typeface="DejaVu Sans" panose="020B0603030804020204" pitchFamily="34" charset="0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7FBC9D4-4C80-442E-88BD-2405C078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801" y="1722587"/>
                <a:ext cx="5394069" cy="830997"/>
              </a:xfrm>
              <a:prstGeom prst="rect">
                <a:avLst/>
              </a:prstGeom>
              <a:blipFill>
                <a:blip r:embed="rId3"/>
                <a:stretch>
                  <a:fillRect l="-1577" t="-5036" b="-14388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A1CB91B1-8F14-41EC-9918-D073C8D5D7DB}"/>
              </a:ext>
            </a:extLst>
          </p:cNvPr>
          <p:cNvSpPr txBox="1"/>
          <p:nvPr/>
        </p:nvSpPr>
        <p:spPr>
          <a:xfrm>
            <a:off x="380828" y="1726916"/>
            <a:ext cx="5394069" cy="83099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实现方法：上商</a:t>
            </a:r>
            <a:r>
              <a:rPr lang="en-US" altLang="zh-CN" sz="24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  <a:r>
              <a:rPr lang="zh-CN" altLang="en-US" sz="24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或</a:t>
            </a:r>
            <a:r>
              <a:rPr lang="en-US" altLang="zh-CN" sz="24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，得到余数，余数末尾补</a:t>
            </a:r>
            <a:r>
              <a:rPr lang="en-US" altLang="zh-CN" sz="2400" dirty="0">
                <a:solidFill>
                  <a:schemeClr val="tx1"/>
                </a:solidFill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</a:p>
        </p:txBody>
      </p:sp>
      <p:graphicFrame>
        <p:nvGraphicFramePr>
          <p:cNvPr id="29" name="表格 2">
            <a:extLst>
              <a:ext uri="{FF2B5EF4-FFF2-40B4-BE49-F238E27FC236}">
                <a16:creationId xmlns:a16="http://schemas.microsoft.com/office/drawing/2014/main" id="{94D129DA-3FD0-49FA-B546-DCD1E2636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377886"/>
              </p:ext>
            </p:extLst>
          </p:nvPr>
        </p:nvGraphicFramePr>
        <p:xfrm>
          <a:off x="5036284" y="3501888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E66BC817-C204-4ECD-94FA-25B85EC82514}"/>
              </a:ext>
            </a:extLst>
          </p:cNvPr>
          <p:cNvSpPr txBox="1"/>
          <p:nvPr/>
        </p:nvSpPr>
        <p:spPr>
          <a:xfrm>
            <a:off x="6477374" y="34430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F44E42A-427E-4566-A61A-C5D727D8FF72}"/>
              </a:ext>
            </a:extLst>
          </p:cNvPr>
          <p:cNvSpPr txBox="1"/>
          <p:nvPr/>
        </p:nvSpPr>
        <p:spPr>
          <a:xfrm>
            <a:off x="6966659" y="34430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46" name="表格 2">
            <a:extLst>
              <a:ext uri="{FF2B5EF4-FFF2-40B4-BE49-F238E27FC236}">
                <a16:creationId xmlns:a16="http://schemas.microsoft.com/office/drawing/2014/main" id="{6AFEB9EF-7E35-4EE5-B396-B4F9872B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85543"/>
              </p:ext>
            </p:extLst>
          </p:nvPr>
        </p:nvGraphicFramePr>
        <p:xfrm>
          <a:off x="7859178" y="3501888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47" name="文本框 46">
            <a:extLst>
              <a:ext uri="{FF2B5EF4-FFF2-40B4-BE49-F238E27FC236}">
                <a16:creationId xmlns:a16="http://schemas.microsoft.com/office/drawing/2014/main" id="{46FC00AD-A042-4F8D-89B8-51FF5F6E3FE6}"/>
              </a:ext>
            </a:extLst>
          </p:cNvPr>
          <p:cNvSpPr txBox="1"/>
          <p:nvPr/>
        </p:nvSpPr>
        <p:spPr>
          <a:xfrm>
            <a:off x="9300268" y="34430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EDE46EF-9891-4DA6-9284-B60D4D5C3B20}"/>
              </a:ext>
            </a:extLst>
          </p:cNvPr>
          <p:cNvSpPr txBox="1"/>
          <p:nvPr/>
        </p:nvSpPr>
        <p:spPr>
          <a:xfrm>
            <a:off x="9789553" y="34430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graphicFrame>
        <p:nvGraphicFramePr>
          <p:cNvPr id="52" name="表格 2">
            <a:extLst>
              <a:ext uri="{FF2B5EF4-FFF2-40B4-BE49-F238E27FC236}">
                <a16:creationId xmlns:a16="http://schemas.microsoft.com/office/drawing/2014/main" id="{FD5F19A8-64A5-4F55-98FF-64B278AA5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64419"/>
              </p:ext>
            </p:extLst>
          </p:nvPr>
        </p:nvGraphicFramePr>
        <p:xfrm>
          <a:off x="5036284" y="5398224"/>
          <a:ext cx="2374235" cy="4671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847">
                  <a:extLst>
                    <a:ext uri="{9D8B030D-6E8A-4147-A177-3AD203B41FA5}">
                      <a16:colId xmlns:a16="http://schemas.microsoft.com/office/drawing/2014/main" val="1373925858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834043772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200345695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023829281"/>
                    </a:ext>
                  </a:extLst>
                </a:gridCol>
                <a:gridCol w="474847">
                  <a:extLst>
                    <a:ext uri="{9D8B030D-6E8A-4147-A177-3AD203B41FA5}">
                      <a16:colId xmlns:a16="http://schemas.microsoft.com/office/drawing/2014/main" val="3945496960"/>
                    </a:ext>
                  </a:extLst>
                </a:gridCol>
              </a:tblGrid>
              <a:tr h="46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92446"/>
                  </a:ext>
                </a:extLst>
              </a:tr>
            </a:tbl>
          </a:graphicData>
        </a:graphic>
      </p:graphicFrame>
      <p:sp>
        <p:nvSpPr>
          <p:cNvPr id="53" name="文本框 52">
            <a:extLst>
              <a:ext uri="{FF2B5EF4-FFF2-40B4-BE49-F238E27FC236}">
                <a16:creationId xmlns:a16="http://schemas.microsoft.com/office/drawing/2014/main" id="{EE0FE2FD-7B2C-4865-95A2-E78289A0E5CF}"/>
              </a:ext>
            </a:extLst>
          </p:cNvPr>
          <p:cNvSpPr txBox="1"/>
          <p:nvPr/>
        </p:nvSpPr>
        <p:spPr>
          <a:xfrm>
            <a:off x="5036284" y="5339421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479DF31-4D7E-4E8D-A667-3DD7ABF00216}"/>
              </a:ext>
            </a:extLst>
          </p:cNvPr>
          <p:cNvSpPr txBox="1"/>
          <p:nvPr/>
        </p:nvSpPr>
        <p:spPr>
          <a:xfrm>
            <a:off x="5525569" y="5339421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4306078-64B6-406F-B7DA-4930A1095FF9}"/>
              </a:ext>
            </a:extLst>
          </p:cNvPr>
          <p:cNvSpPr txBox="1"/>
          <p:nvPr/>
        </p:nvSpPr>
        <p:spPr>
          <a:xfrm>
            <a:off x="6014854" y="5339421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87C9101-690D-4F44-9367-D657BAD5462B}"/>
              </a:ext>
            </a:extLst>
          </p:cNvPr>
          <p:cNvSpPr txBox="1"/>
          <p:nvPr/>
        </p:nvSpPr>
        <p:spPr>
          <a:xfrm>
            <a:off x="6504139" y="5339421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A44122E-28D4-4910-AF36-898A5CD26ED3}"/>
              </a:ext>
            </a:extLst>
          </p:cNvPr>
          <p:cNvSpPr txBox="1"/>
          <p:nvPr/>
        </p:nvSpPr>
        <p:spPr>
          <a:xfrm>
            <a:off x="6993423" y="5339421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58" name="矩形: 剪去左右顶角 57">
            <a:extLst>
              <a:ext uri="{FF2B5EF4-FFF2-40B4-BE49-F238E27FC236}">
                <a16:creationId xmlns:a16="http://schemas.microsoft.com/office/drawing/2014/main" id="{45F59329-6864-48CD-8929-46D8D886417B}"/>
              </a:ext>
            </a:extLst>
          </p:cNvPr>
          <p:cNvSpPr/>
          <p:nvPr/>
        </p:nvSpPr>
        <p:spPr>
          <a:xfrm>
            <a:off x="5688323" y="4503715"/>
            <a:ext cx="1062135" cy="401080"/>
          </a:xfrm>
          <a:prstGeom prst="snip2SameRect">
            <a:avLst>
              <a:gd name="adj1" fmla="val 0"/>
              <a:gd name="adj2" fmla="val 47125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箭头: 上 58">
            <a:extLst>
              <a:ext uri="{FF2B5EF4-FFF2-40B4-BE49-F238E27FC236}">
                <a16:creationId xmlns:a16="http://schemas.microsoft.com/office/drawing/2014/main" id="{C8F52EC6-1E16-42D2-9DE7-37EE3F2224EE}"/>
              </a:ext>
            </a:extLst>
          </p:cNvPr>
          <p:cNvSpPr/>
          <p:nvPr/>
        </p:nvSpPr>
        <p:spPr>
          <a:xfrm>
            <a:off x="6123430" y="4921194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上 59">
            <a:extLst>
              <a:ext uri="{FF2B5EF4-FFF2-40B4-BE49-F238E27FC236}">
                <a16:creationId xmlns:a16="http://schemas.microsoft.com/office/drawing/2014/main" id="{EDECC4F7-7587-4408-B5CB-F7DC4C1EED1A}"/>
              </a:ext>
            </a:extLst>
          </p:cNvPr>
          <p:cNvSpPr/>
          <p:nvPr/>
        </p:nvSpPr>
        <p:spPr>
          <a:xfrm>
            <a:off x="5838683" y="4046997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箭头: 上 60">
            <a:extLst>
              <a:ext uri="{FF2B5EF4-FFF2-40B4-BE49-F238E27FC236}">
                <a16:creationId xmlns:a16="http://schemas.microsoft.com/office/drawing/2014/main" id="{5FC54029-C33D-4BA9-AF4D-F80518F3F8C4}"/>
              </a:ext>
            </a:extLst>
          </p:cNvPr>
          <p:cNvSpPr/>
          <p:nvPr/>
        </p:nvSpPr>
        <p:spPr>
          <a:xfrm flipV="1">
            <a:off x="6281554" y="4046997"/>
            <a:ext cx="284747" cy="432000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48531C7-99DF-44E6-BF9D-57218F44F7DB}"/>
              </a:ext>
            </a:extLst>
          </p:cNvPr>
          <p:cNvSpPr txBox="1"/>
          <p:nvPr/>
        </p:nvSpPr>
        <p:spPr>
          <a:xfrm>
            <a:off x="5502990" y="5828047"/>
            <a:ext cx="1557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X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95BB217-B0B5-4236-9371-DF47CCB6D6B3}"/>
              </a:ext>
            </a:extLst>
          </p:cNvPr>
          <p:cNvSpPr txBox="1"/>
          <p:nvPr/>
        </p:nvSpPr>
        <p:spPr>
          <a:xfrm>
            <a:off x="5104245" y="2706578"/>
            <a:ext cx="22198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被除数、余数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CF2A0A3-E905-4BA6-A87F-15C9F67E2BF0}"/>
              </a:ext>
            </a:extLst>
          </p:cNvPr>
          <p:cNvSpPr txBox="1"/>
          <p:nvPr/>
        </p:nvSpPr>
        <p:spPr>
          <a:xfrm>
            <a:off x="7595793" y="2718873"/>
            <a:ext cx="2803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商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jaVu Sans" panose="020B0603030804020204" pitchFamily="34" charset="0"/>
              </a:rPr>
              <a:t>)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8BAF2F64-D9B7-48DF-ADE2-3EFC8A1E9A0F}"/>
              </a:ext>
            </a:extLst>
          </p:cNvPr>
          <p:cNvCxnSpPr/>
          <p:nvPr/>
        </p:nvCxnSpPr>
        <p:spPr>
          <a:xfrm>
            <a:off x="7410519" y="3607514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BB6E864E-1D42-4324-9828-0FDD2ED368C9}"/>
              </a:ext>
            </a:extLst>
          </p:cNvPr>
          <p:cNvCxnSpPr>
            <a:cxnSpLocks/>
          </p:cNvCxnSpPr>
          <p:nvPr/>
        </p:nvCxnSpPr>
        <p:spPr>
          <a:xfrm flipH="1">
            <a:off x="7410519" y="3829753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05327BC-8700-4429-807D-6179B2D3D1C3}"/>
              </a:ext>
            </a:extLst>
          </p:cNvPr>
          <p:cNvSpPr/>
          <p:nvPr/>
        </p:nvSpPr>
        <p:spPr>
          <a:xfrm>
            <a:off x="4784419" y="2661229"/>
            <a:ext cx="6825750" cy="39978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82F2DB9-5E82-4B40-94A1-2F999BC51BA1}"/>
              </a:ext>
            </a:extLst>
          </p:cNvPr>
          <p:cNvSpPr txBox="1"/>
          <p:nvPr/>
        </p:nvSpPr>
        <p:spPr>
          <a:xfrm>
            <a:off x="11526040" y="4211037"/>
            <a:ext cx="553998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D1106C2-FA2F-4E95-9BED-484B0A4676AB}"/>
              </a:ext>
            </a:extLst>
          </p:cNvPr>
          <p:cNvSpPr txBox="1"/>
          <p:nvPr/>
        </p:nvSpPr>
        <p:spPr>
          <a:xfrm>
            <a:off x="8800270" y="34430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914A85C-0A1D-4887-99A7-A2839B842B00}"/>
              </a:ext>
            </a:extLst>
          </p:cNvPr>
          <p:cNvSpPr txBox="1"/>
          <p:nvPr/>
        </p:nvSpPr>
        <p:spPr>
          <a:xfrm>
            <a:off x="5979384" y="34430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9C290F5-D2AC-485D-8B41-A4B83FFE556C}"/>
              </a:ext>
            </a:extLst>
          </p:cNvPr>
          <p:cNvSpPr txBox="1"/>
          <p:nvPr/>
        </p:nvSpPr>
        <p:spPr>
          <a:xfrm>
            <a:off x="8325614" y="34430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A63D791-8515-4C98-B430-A3ED83E2E4CE}"/>
              </a:ext>
            </a:extLst>
          </p:cNvPr>
          <p:cNvSpPr txBox="1"/>
          <p:nvPr/>
        </p:nvSpPr>
        <p:spPr>
          <a:xfrm>
            <a:off x="5509304" y="34430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7AEF945-6D16-4ED5-9AA8-32CD3C715F3E}"/>
              </a:ext>
            </a:extLst>
          </p:cNvPr>
          <p:cNvSpPr txBox="1"/>
          <p:nvPr/>
        </p:nvSpPr>
        <p:spPr>
          <a:xfrm>
            <a:off x="5032277" y="34430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29B114D-74DF-4034-8396-0863A14CDAB8}"/>
              </a:ext>
            </a:extLst>
          </p:cNvPr>
          <p:cNvSpPr txBox="1"/>
          <p:nvPr/>
        </p:nvSpPr>
        <p:spPr>
          <a:xfrm>
            <a:off x="7858278" y="3443085"/>
            <a:ext cx="409074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p:sp>
        <p:nvSpPr>
          <p:cNvPr id="76" name="对话气泡: 圆角矩形 75">
            <a:extLst>
              <a:ext uri="{FF2B5EF4-FFF2-40B4-BE49-F238E27FC236}">
                <a16:creationId xmlns:a16="http://schemas.microsoft.com/office/drawing/2014/main" id="{B0609B5C-1FB4-4B86-A6DE-73C58C14627C}"/>
              </a:ext>
            </a:extLst>
          </p:cNvPr>
          <p:cNvSpPr/>
          <p:nvPr/>
        </p:nvSpPr>
        <p:spPr>
          <a:xfrm>
            <a:off x="9400482" y="2762902"/>
            <a:ext cx="2667717" cy="478756"/>
          </a:xfrm>
          <a:prstGeom prst="wedgeRoundRectCallout">
            <a:avLst>
              <a:gd name="adj1" fmla="val -23575"/>
              <a:gd name="adj2" fmla="val 98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当前要确定的一位商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DejaVu Sans" panose="020B0603030804020204" pitchFamily="34" charset="0"/>
              <a:ea typeface="微软雅黑" panose="020B0503020204020204" pitchFamily="34" charset="-122"/>
              <a:cs typeface="DejaVu Sans" panose="020B0603030804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C398A8A1-BEC9-4A1F-812B-095D6D8736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3530722"/>
                  </p:ext>
                </p:extLst>
              </p:nvPr>
            </p:nvGraphicFramePr>
            <p:xfrm>
              <a:off x="8821778" y="4489292"/>
              <a:ext cx="1598978" cy="899425"/>
            </p:xfrm>
            <a:graphic>
              <a:graphicData uri="http://schemas.microsoft.com/office/powerpoint/2016/slidezoom">
                <pslz:sldZm>
                  <pslz:sldZmObj sldId="431" cId="2591650203">
                    <pslz:zmPr id="{9F3EA8C6-9E24-4A3E-AC91-37DE3398CEE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98978" cy="8994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398A8A1-BEC9-4A1F-812B-095D6D8736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1778" y="4489292"/>
                <a:ext cx="1598978" cy="8994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7" name="对话气泡: 圆角矩形 76">
            <a:extLst>
              <a:ext uri="{FF2B5EF4-FFF2-40B4-BE49-F238E27FC236}">
                <a16:creationId xmlns:a16="http://schemas.microsoft.com/office/drawing/2014/main" id="{5BEEEAE4-B605-45A9-B93A-9A4672F72783}"/>
              </a:ext>
            </a:extLst>
          </p:cNvPr>
          <p:cNvSpPr/>
          <p:nvPr/>
        </p:nvSpPr>
        <p:spPr>
          <a:xfrm>
            <a:off x="7782806" y="4466596"/>
            <a:ext cx="3317981" cy="1527486"/>
          </a:xfrm>
          <a:prstGeom prst="wedgeRoundRectCallout">
            <a:avLst>
              <a:gd name="adj1" fmla="val 19283"/>
              <a:gd name="adj2" fmla="val -778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计算机很傻，会先默认上商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，如果搞错了再改上商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，并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“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恢复余数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7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7" grpId="0"/>
      <p:bldP spid="45" grpId="0"/>
      <p:bldP spid="47" grpId="0"/>
      <p:bldP spid="48" grpId="0"/>
      <p:bldP spid="53" grpId="0"/>
      <p:bldP spid="54" grpId="0"/>
      <p:bldP spid="55" grpId="0"/>
      <p:bldP spid="56" grpId="0"/>
      <p:bldP spid="57" grpId="0"/>
      <p:bldP spid="69" grpId="0"/>
      <p:bldP spid="70" grpId="0"/>
      <p:bldP spid="71" grpId="0"/>
      <p:bldP spid="72" grpId="0"/>
      <p:bldP spid="73" grpId="0"/>
      <p:bldP spid="74" grpId="0"/>
      <p:bldP spid="76" grpId="0" animBg="1"/>
      <p:bldP spid="7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穿越：运算器的基本组成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654771-263F-4FCE-9F29-B6D4CBE21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27"/>
          <a:stretch/>
        </p:blipFill>
        <p:spPr>
          <a:xfrm>
            <a:off x="-1451" y="4835346"/>
            <a:ext cx="12193451" cy="18460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D40740-EB3B-447E-BA99-DA7002AF6FE2}"/>
              </a:ext>
            </a:extLst>
          </p:cNvPr>
          <p:cNvSpPr txBox="1"/>
          <p:nvPr/>
        </p:nvSpPr>
        <p:spPr>
          <a:xfrm>
            <a:off x="3575305" y="1001002"/>
            <a:ext cx="8136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运算器：用于实现算数运算（如：加减乘除）、逻辑运算（如：与或非）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6189DF-7103-49B9-A28B-401F61AE00FD}"/>
              </a:ext>
            </a:extLst>
          </p:cNvPr>
          <p:cNvSpPr txBox="1"/>
          <p:nvPr/>
        </p:nvSpPr>
        <p:spPr>
          <a:xfrm>
            <a:off x="3575305" y="2611270"/>
            <a:ext cx="8136331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：累加器，用于存放操作数，或运算结果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：乘商寄存器，在乘、除运算时，用于存放操作数或运算结果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：通用操作数寄存器，用于存放操作数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：算术逻辑单元，通过内部复杂的电路实现算术运算、逻辑运算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5E0162-F60E-4C01-BF72-CB3AB82B5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" r="76721" b="32532"/>
          <a:stretch/>
        </p:blipFill>
        <p:spPr>
          <a:xfrm>
            <a:off x="326744" y="32878"/>
            <a:ext cx="3133346" cy="472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50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原码除法：恢复余数法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=11101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，采用原码一位乘法求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0214F54-2C01-4458-AAE2-2299BFC47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10" y="1638815"/>
            <a:ext cx="11802979" cy="46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原码除法：加减交替法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5ABB5F-34D0-44C6-B82F-F2DF0C62F582}"/>
              </a:ext>
            </a:extLst>
          </p:cNvPr>
          <p:cNvSpPr txBox="1"/>
          <p:nvPr/>
        </p:nvSpPr>
        <p:spPr>
          <a:xfrm>
            <a:off x="516049" y="749742"/>
            <a:ext cx="1115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设机器字长为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n+1=5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位（含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位符号位），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[x]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=0.1011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[y]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原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=0.1101</a:t>
            </a:r>
            <a:r>
              <a:rPr lang="zh-CN" altLang="en-US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，采用原码一位乘法求</a:t>
            </a:r>
            <a:r>
              <a:rPr lang="en-US" altLang="zh-CN" sz="2400" dirty="0">
                <a:latin typeface="DejaVu Sans" panose="020B0603030804020204" pitchFamily="34" charset="0"/>
                <a:ea typeface="微软雅黑" panose="020B0503020204020204" pitchFamily="34" charset="-122"/>
                <a:cs typeface="DejaVu Sans" panose="020B0603030804020204" pitchFamily="34" charset="0"/>
              </a:rPr>
              <a:t>x*y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4B876F-0F71-4F2F-A8B8-858B9262A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87"/>
          <a:stretch/>
        </p:blipFill>
        <p:spPr>
          <a:xfrm>
            <a:off x="516049" y="1535452"/>
            <a:ext cx="11159902" cy="53225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32CE0D-96C0-4773-9E67-26D166577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69" t="12127" r="1888" b="81662"/>
          <a:stretch/>
        </p:blipFill>
        <p:spPr>
          <a:xfrm>
            <a:off x="9155014" y="1147153"/>
            <a:ext cx="2371239" cy="4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81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6891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阵列除法器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5FA61C-3ED8-40E8-B905-39C259098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" y="647912"/>
            <a:ext cx="8311295" cy="61903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56B257B-5F98-4F6C-868A-464D35ABB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874" y="822040"/>
            <a:ext cx="3994410" cy="36169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9757998-25E1-4251-9DF8-8E78ADA01464}"/>
              </a:ext>
            </a:extLst>
          </p:cNvPr>
          <p:cNvSpPr txBox="1"/>
          <p:nvPr/>
        </p:nvSpPr>
        <p:spPr>
          <a:xfrm>
            <a:off x="8722894" y="5253915"/>
            <a:ext cx="3224390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上级商，作为下一级的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（控制端）输入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C05B4019-96DF-4BA9-9E1E-EC620D8CD5B4}"/>
              </a:ext>
            </a:extLst>
          </p:cNvPr>
          <p:cNvSpPr/>
          <p:nvPr/>
        </p:nvSpPr>
        <p:spPr>
          <a:xfrm>
            <a:off x="5991726" y="817204"/>
            <a:ext cx="2731168" cy="715149"/>
          </a:xfrm>
          <a:prstGeom prst="wedgeRectCallout">
            <a:avLst>
              <a:gd name="adj1" fmla="val 51538"/>
              <a:gd name="adj2" fmla="val 123838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P=0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，做加法运算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P=1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，做减法运算</a:t>
            </a:r>
          </a:p>
        </p:txBody>
      </p:sp>
    </p:spTree>
    <p:extLst>
      <p:ext uri="{BB962C8B-B14F-4D97-AF65-F5344CB8AC3E}">
        <p14:creationId xmlns:p14="http://schemas.microsoft.com/office/powerpoint/2010/main" val="22054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浮点数的表示和运算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F4289C-BDAB-4EB4-B9E2-CEAF21DD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9" y="1211378"/>
            <a:ext cx="11057021" cy="44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65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从科学计数法理解浮点数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8E1F74-9064-4E37-8919-E3A09B55657E}"/>
              </a:ext>
            </a:extLst>
          </p:cNvPr>
          <p:cNvSpPr txBox="1"/>
          <p:nvPr/>
        </p:nvSpPr>
        <p:spPr>
          <a:xfrm>
            <a:off x="2213811" y="123755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普通计数法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6BAA82-64DE-4F0F-9E58-5A88F9FEABBF}"/>
              </a:ext>
            </a:extLst>
          </p:cNvPr>
          <p:cNvSpPr txBox="1"/>
          <p:nvPr/>
        </p:nvSpPr>
        <p:spPr>
          <a:xfrm>
            <a:off x="2213811" y="1984309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+202818385786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645BA2-41B9-47BC-A00C-E4CF42FA9E64}"/>
              </a:ext>
            </a:extLst>
          </p:cNvPr>
          <p:cNvSpPr txBox="1"/>
          <p:nvPr/>
        </p:nvSpPr>
        <p:spPr>
          <a:xfrm>
            <a:off x="7022432" y="123755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科学计数法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A6CA162-264D-405D-91BE-BF04BBB63FA4}"/>
                  </a:ext>
                </a:extLst>
              </p:cNvPr>
              <p:cNvSpPr txBox="1"/>
              <p:nvPr/>
            </p:nvSpPr>
            <p:spPr>
              <a:xfrm>
                <a:off x="6727040" y="1984309"/>
                <a:ext cx="23143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028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A6CA162-264D-405D-91BE-BF04BBB63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040" y="1984309"/>
                <a:ext cx="231433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151AD37-4422-44F6-BFA3-4265A673F183}"/>
              </a:ext>
            </a:extLst>
          </p:cNvPr>
          <p:cNvSpPr txBox="1"/>
          <p:nvPr/>
        </p:nvSpPr>
        <p:spPr>
          <a:xfrm>
            <a:off x="7022432" y="2700284"/>
            <a:ext cx="1813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+11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+2.028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10">
                <a:extLst>
                  <a:ext uri="{FF2B5EF4-FFF2-40B4-BE49-F238E27FC236}">
                    <a16:creationId xmlns:a16="http://schemas.microsoft.com/office/drawing/2014/main" id="{F1A48020-DCBB-4884-A9E9-49472AD096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6103244"/>
                  </p:ext>
                </p:extLst>
              </p:nvPr>
            </p:nvGraphicFramePr>
            <p:xfrm>
              <a:off x="2429292" y="4350471"/>
              <a:ext cx="8114232" cy="1169552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919067">
                      <a:extLst>
                        <a:ext uri="{9D8B030D-6E8A-4147-A177-3AD203B41FA5}">
                          <a16:colId xmlns:a16="http://schemas.microsoft.com/office/drawing/2014/main" val="3511530900"/>
                        </a:ext>
                      </a:extLst>
                    </a:gridCol>
                    <a:gridCol w="2971800">
                      <a:extLst>
                        <a:ext uri="{9D8B030D-6E8A-4147-A177-3AD203B41FA5}">
                          <a16:colId xmlns:a16="http://schemas.microsoft.com/office/drawing/2014/main" val="436674116"/>
                        </a:ext>
                      </a:extLst>
                    </a:gridCol>
                    <a:gridCol w="1022684">
                      <a:extLst>
                        <a:ext uri="{9D8B030D-6E8A-4147-A177-3AD203B41FA5}">
                          <a16:colId xmlns:a16="http://schemas.microsoft.com/office/drawing/2014/main" val="1404293506"/>
                        </a:ext>
                      </a:extLst>
                    </a:gridCol>
                    <a:gridCol w="3200681">
                      <a:extLst>
                        <a:ext uri="{9D8B030D-6E8A-4147-A177-3AD203B41FA5}">
                          <a16:colId xmlns:a16="http://schemas.microsoft.com/office/drawing/2014/main" val="3430037807"/>
                        </a:ext>
                      </a:extLst>
                    </a:gridCol>
                  </a:tblGrid>
                  <a:tr h="5847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8831436"/>
                      </a:ext>
                    </a:extLst>
                  </a:tr>
                  <a:tr h="5847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阶符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阶码的数值部分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数符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尾数的数值部分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0250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10">
                <a:extLst>
                  <a:ext uri="{FF2B5EF4-FFF2-40B4-BE49-F238E27FC236}">
                    <a16:creationId xmlns:a16="http://schemas.microsoft.com/office/drawing/2014/main" id="{F1A48020-DCBB-4884-A9E9-49472AD096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6103244"/>
                  </p:ext>
                </p:extLst>
              </p:nvPr>
            </p:nvGraphicFramePr>
            <p:xfrm>
              <a:off x="2429292" y="4350471"/>
              <a:ext cx="8114232" cy="1169552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919067">
                      <a:extLst>
                        <a:ext uri="{9D8B030D-6E8A-4147-A177-3AD203B41FA5}">
                          <a16:colId xmlns:a16="http://schemas.microsoft.com/office/drawing/2014/main" val="3511530900"/>
                        </a:ext>
                      </a:extLst>
                    </a:gridCol>
                    <a:gridCol w="2971800">
                      <a:extLst>
                        <a:ext uri="{9D8B030D-6E8A-4147-A177-3AD203B41FA5}">
                          <a16:colId xmlns:a16="http://schemas.microsoft.com/office/drawing/2014/main" val="436674116"/>
                        </a:ext>
                      </a:extLst>
                    </a:gridCol>
                    <a:gridCol w="1022684">
                      <a:extLst>
                        <a:ext uri="{9D8B030D-6E8A-4147-A177-3AD203B41FA5}">
                          <a16:colId xmlns:a16="http://schemas.microsoft.com/office/drawing/2014/main" val="1404293506"/>
                        </a:ext>
                      </a:extLst>
                    </a:gridCol>
                    <a:gridCol w="3200681">
                      <a:extLst>
                        <a:ext uri="{9D8B030D-6E8A-4147-A177-3AD203B41FA5}">
                          <a16:colId xmlns:a16="http://schemas.microsoft.com/office/drawing/2014/main" val="3430037807"/>
                        </a:ext>
                      </a:extLst>
                    </a:gridCol>
                  </a:tblGrid>
                  <a:tr h="584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62" t="-1031" r="-783444" b="-1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148" t="-1031" r="-142418" b="-1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0952" t="-1031" r="-313690" b="-1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3905" t="-1031" r="-381" b="-112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8831436"/>
                      </a:ext>
                    </a:extLst>
                  </a:tr>
                  <a:tr h="5847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阶符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阶码的数值部分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数符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尾数的数值部分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0250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3471AA0C-4F34-4024-9BD1-CEBCAD24111C}"/>
              </a:ext>
            </a:extLst>
          </p:cNvPr>
          <p:cNvSpPr/>
          <p:nvPr/>
        </p:nvSpPr>
        <p:spPr>
          <a:xfrm>
            <a:off x="5344548" y="3223504"/>
            <a:ext cx="1502904" cy="764781"/>
          </a:xfrm>
          <a:prstGeom prst="wedgeRoundRectCallout">
            <a:avLst>
              <a:gd name="adj1" fmla="val 76072"/>
              <a:gd name="adj2" fmla="val -64432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阶码反映数值大小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0A3621D3-33B0-4E8F-A5A3-3C1EC03FBA86}"/>
              </a:ext>
            </a:extLst>
          </p:cNvPr>
          <p:cNvSpPr/>
          <p:nvPr/>
        </p:nvSpPr>
        <p:spPr>
          <a:xfrm>
            <a:off x="8745981" y="3191408"/>
            <a:ext cx="1612342" cy="796877"/>
          </a:xfrm>
          <a:prstGeom prst="wedgeRoundRectCallout">
            <a:avLst>
              <a:gd name="adj1" fmla="val -49007"/>
              <a:gd name="adj2" fmla="val -69721"/>
              <a:gd name="adj3" fmla="val 16667"/>
            </a:avLst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尾数反映数值精度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5C986554-2966-484A-9130-47BE2FB78701}"/>
              </a:ext>
            </a:extLst>
          </p:cNvPr>
          <p:cNvSpPr/>
          <p:nvPr/>
        </p:nvSpPr>
        <p:spPr>
          <a:xfrm rot="16200000">
            <a:off x="4147713" y="3609636"/>
            <a:ext cx="424376" cy="3861218"/>
          </a:xfrm>
          <a:prstGeom prst="leftBrace">
            <a:avLst>
              <a:gd name="adj1" fmla="val 40765"/>
              <a:gd name="adj2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9C0B0E-CA9F-4177-A046-41926E14F298}"/>
              </a:ext>
            </a:extLst>
          </p:cNvPr>
          <p:cNvSpPr txBox="1"/>
          <p:nvPr/>
        </p:nvSpPr>
        <p:spPr>
          <a:xfrm>
            <a:off x="3937360" y="57594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阶码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F0794EC6-ED04-4DC3-AAEC-4C10C31AB2B4}"/>
              </a:ext>
            </a:extLst>
          </p:cNvPr>
          <p:cNvSpPr/>
          <p:nvPr/>
        </p:nvSpPr>
        <p:spPr>
          <a:xfrm rot="16200000">
            <a:off x="8302777" y="3511686"/>
            <a:ext cx="424377" cy="4057116"/>
          </a:xfrm>
          <a:prstGeom prst="leftBrace">
            <a:avLst>
              <a:gd name="adj1" fmla="val 40765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E452B9-7A26-4FDB-B3EE-CE663324F4A1}"/>
              </a:ext>
            </a:extLst>
          </p:cNvPr>
          <p:cNvSpPr txBox="1"/>
          <p:nvPr/>
        </p:nvSpPr>
        <p:spPr>
          <a:xfrm>
            <a:off x="8142721" y="5809154"/>
            <a:ext cx="840818" cy="461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尾数</a:t>
            </a:r>
          </a:p>
        </p:txBody>
      </p:sp>
    </p:spTree>
    <p:extLst>
      <p:ext uri="{BB962C8B-B14F-4D97-AF65-F5344CB8AC3E}">
        <p14:creationId xmlns:p14="http://schemas.microsoft.com/office/powerpoint/2010/main" val="391280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11" grpId="0" animBg="1"/>
      <p:bldP spid="12" grpId="0" animBg="1"/>
      <p:bldP spid="13" grpId="0" animBg="1"/>
      <p:bldP spid="14" grpId="0"/>
      <p:bldP spid="15" grpId="0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浮点数的表示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0">
                <a:extLst>
                  <a:ext uri="{FF2B5EF4-FFF2-40B4-BE49-F238E27FC236}">
                    <a16:creationId xmlns:a16="http://schemas.microsoft.com/office/drawing/2014/main" id="{751B8B55-87CD-43BB-AE84-CDFFA048C6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543809"/>
                  </p:ext>
                </p:extLst>
              </p:nvPr>
            </p:nvGraphicFramePr>
            <p:xfrm>
              <a:off x="2038884" y="1321946"/>
              <a:ext cx="8114232" cy="1169552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919067">
                      <a:extLst>
                        <a:ext uri="{9D8B030D-6E8A-4147-A177-3AD203B41FA5}">
                          <a16:colId xmlns:a16="http://schemas.microsoft.com/office/drawing/2014/main" val="3511530900"/>
                        </a:ext>
                      </a:extLst>
                    </a:gridCol>
                    <a:gridCol w="2971800">
                      <a:extLst>
                        <a:ext uri="{9D8B030D-6E8A-4147-A177-3AD203B41FA5}">
                          <a16:colId xmlns:a16="http://schemas.microsoft.com/office/drawing/2014/main" val="436674116"/>
                        </a:ext>
                      </a:extLst>
                    </a:gridCol>
                    <a:gridCol w="1022684">
                      <a:extLst>
                        <a:ext uri="{9D8B030D-6E8A-4147-A177-3AD203B41FA5}">
                          <a16:colId xmlns:a16="http://schemas.microsoft.com/office/drawing/2014/main" val="1404293506"/>
                        </a:ext>
                      </a:extLst>
                    </a:gridCol>
                    <a:gridCol w="3200681">
                      <a:extLst>
                        <a:ext uri="{9D8B030D-6E8A-4147-A177-3AD203B41FA5}">
                          <a16:colId xmlns:a16="http://schemas.microsoft.com/office/drawing/2014/main" val="3430037807"/>
                        </a:ext>
                      </a:extLst>
                    </a:gridCol>
                  </a:tblGrid>
                  <a:tr h="5847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8831436"/>
                      </a:ext>
                    </a:extLst>
                  </a:tr>
                  <a:tr h="5847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阶符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阶码的数值部分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数符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尾数的数值部分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0250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0">
                <a:extLst>
                  <a:ext uri="{FF2B5EF4-FFF2-40B4-BE49-F238E27FC236}">
                    <a16:creationId xmlns:a16="http://schemas.microsoft.com/office/drawing/2014/main" id="{751B8B55-87CD-43BB-AE84-CDFFA048C6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543809"/>
                  </p:ext>
                </p:extLst>
              </p:nvPr>
            </p:nvGraphicFramePr>
            <p:xfrm>
              <a:off x="2038884" y="1321946"/>
              <a:ext cx="8114232" cy="1169552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919067">
                      <a:extLst>
                        <a:ext uri="{9D8B030D-6E8A-4147-A177-3AD203B41FA5}">
                          <a16:colId xmlns:a16="http://schemas.microsoft.com/office/drawing/2014/main" val="3511530900"/>
                        </a:ext>
                      </a:extLst>
                    </a:gridCol>
                    <a:gridCol w="2971800">
                      <a:extLst>
                        <a:ext uri="{9D8B030D-6E8A-4147-A177-3AD203B41FA5}">
                          <a16:colId xmlns:a16="http://schemas.microsoft.com/office/drawing/2014/main" val="436674116"/>
                        </a:ext>
                      </a:extLst>
                    </a:gridCol>
                    <a:gridCol w="1022684">
                      <a:extLst>
                        <a:ext uri="{9D8B030D-6E8A-4147-A177-3AD203B41FA5}">
                          <a16:colId xmlns:a16="http://schemas.microsoft.com/office/drawing/2014/main" val="1404293506"/>
                        </a:ext>
                      </a:extLst>
                    </a:gridCol>
                    <a:gridCol w="3200681">
                      <a:extLst>
                        <a:ext uri="{9D8B030D-6E8A-4147-A177-3AD203B41FA5}">
                          <a16:colId xmlns:a16="http://schemas.microsoft.com/office/drawing/2014/main" val="3430037807"/>
                        </a:ext>
                      </a:extLst>
                    </a:gridCol>
                  </a:tblGrid>
                  <a:tr h="584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2" t="-1031" r="-783444" b="-1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148" t="-1031" r="-142418" b="-1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0952" t="-1031" r="-313690" b="-1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3905" t="-1031" r="-381" b="-112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8831436"/>
                      </a:ext>
                    </a:extLst>
                  </a:tr>
                  <a:tr h="5847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阶符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阶码的数值部分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数符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尾数的数值部分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0250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左大括号 13">
            <a:extLst>
              <a:ext uri="{FF2B5EF4-FFF2-40B4-BE49-F238E27FC236}">
                <a16:creationId xmlns:a16="http://schemas.microsoft.com/office/drawing/2014/main" id="{83000C43-CA0B-4D00-9696-79037526B4D1}"/>
              </a:ext>
            </a:extLst>
          </p:cNvPr>
          <p:cNvSpPr/>
          <p:nvPr/>
        </p:nvSpPr>
        <p:spPr>
          <a:xfrm rot="16200000">
            <a:off x="3757305" y="581111"/>
            <a:ext cx="424376" cy="3861218"/>
          </a:xfrm>
          <a:prstGeom prst="leftBrace">
            <a:avLst>
              <a:gd name="adj1" fmla="val 40765"/>
              <a:gd name="adj2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C64588-27A5-44FD-8C42-3D8219E54194}"/>
              </a:ext>
            </a:extLst>
          </p:cNvPr>
          <p:cNvSpPr txBox="1"/>
          <p:nvPr/>
        </p:nvSpPr>
        <p:spPr>
          <a:xfrm>
            <a:off x="3546952" y="273093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阶码</a:t>
            </a: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A7D3F8AB-4107-4AC2-80CD-B4FB27096653}"/>
              </a:ext>
            </a:extLst>
          </p:cNvPr>
          <p:cNvSpPr/>
          <p:nvPr/>
        </p:nvSpPr>
        <p:spPr>
          <a:xfrm rot="16200000">
            <a:off x="7912369" y="483161"/>
            <a:ext cx="424377" cy="4057116"/>
          </a:xfrm>
          <a:prstGeom prst="leftBrace">
            <a:avLst>
              <a:gd name="adj1" fmla="val 40765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2090B5-54D8-4946-BD91-406BE776BA70}"/>
              </a:ext>
            </a:extLst>
          </p:cNvPr>
          <p:cNvSpPr txBox="1"/>
          <p:nvPr/>
        </p:nvSpPr>
        <p:spPr>
          <a:xfrm>
            <a:off x="7752313" y="2780629"/>
            <a:ext cx="840818" cy="461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475CBE-F2E1-43C5-9683-71119F877688}"/>
              </a:ext>
            </a:extLst>
          </p:cNvPr>
          <p:cNvSpPr txBox="1"/>
          <p:nvPr/>
        </p:nvSpPr>
        <p:spPr>
          <a:xfrm>
            <a:off x="467758" y="4924479"/>
            <a:ext cx="1157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阶码：常用补码或移码表示的定点整数，反映浮点数的表示范围及小数点的实际位置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3C7BCF-674D-469A-9167-78FFE7EA0AF3}"/>
              </a:ext>
            </a:extLst>
          </p:cNvPr>
          <p:cNvSpPr txBox="1"/>
          <p:nvPr/>
        </p:nvSpPr>
        <p:spPr>
          <a:xfrm>
            <a:off x="467758" y="5504552"/>
            <a:ext cx="92322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尾数：常用原码或补码表示的定点小数，其位数反映浮点数的精度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E856195-450C-4A42-A833-7EDA47EAE71E}"/>
                  </a:ext>
                </a:extLst>
              </p:cNvPr>
              <p:cNvSpPr txBox="1"/>
              <p:nvPr/>
            </p:nvSpPr>
            <p:spPr>
              <a:xfrm>
                <a:off x="4199828" y="3521460"/>
                <a:ext cx="39247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浮点数的真值：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E856195-450C-4A42-A833-7EDA47EAE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828" y="3521460"/>
                <a:ext cx="3924729" cy="461665"/>
              </a:xfrm>
              <a:prstGeom prst="rect">
                <a:avLst/>
              </a:prstGeom>
              <a:blipFill>
                <a:blip r:embed="rId3"/>
                <a:stretch>
                  <a:fillRect l="-2484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A3B858E7-D068-40CA-8256-939DF83A92AB}"/>
              </a:ext>
            </a:extLst>
          </p:cNvPr>
          <p:cNvSpPr/>
          <p:nvPr/>
        </p:nvSpPr>
        <p:spPr>
          <a:xfrm>
            <a:off x="7445075" y="4282598"/>
            <a:ext cx="2400803" cy="516555"/>
          </a:xfrm>
          <a:prstGeom prst="wedgeRoundRectCallout">
            <a:avLst>
              <a:gd name="adj1" fmla="val -59508"/>
              <a:gd name="adj2" fmla="val -13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阶码的底通常为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689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/>
      <p:bldP spid="19" grpId="0"/>
      <p:bldP spid="20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382732" y="160749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十进制→任意进制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640649-14A1-4225-A243-F2494A70C104}"/>
              </a:ext>
            </a:extLst>
          </p:cNvPr>
          <p:cNvSpPr txBox="1"/>
          <p:nvPr/>
        </p:nvSpPr>
        <p:spPr>
          <a:xfrm>
            <a:off x="1016557" y="1078308"/>
            <a:ext cx="13410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918498-9EB1-483B-B2D6-D2FBA333EB41}"/>
                  </a:ext>
                </a:extLst>
              </p:cNvPr>
              <p:cNvSpPr txBox="1"/>
              <p:nvPr/>
            </p:nvSpPr>
            <p:spPr>
              <a:xfrm>
                <a:off x="2593695" y="1086002"/>
                <a:ext cx="23648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spc="-3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918498-9EB1-483B-B2D6-D2FBA333E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695" y="1086002"/>
                <a:ext cx="23648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82EB244-0FDB-4210-BCAF-F27A87CBCCDE}"/>
                  </a:ext>
                </a:extLst>
              </p:cNvPr>
              <p:cNvSpPr txBox="1"/>
              <p:nvPr/>
            </p:nvSpPr>
            <p:spPr>
              <a:xfrm>
                <a:off x="2593695" y="1653513"/>
                <a:ext cx="84108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800" b="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 spc="-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sz="2800" spc="-3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82EB244-0FDB-4210-BCAF-F27A87CBC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695" y="1653513"/>
                <a:ext cx="841089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6CFCA45-EA2D-4793-A41E-1BD098C466D6}"/>
                  </a:ext>
                </a:extLst>
              </p:cNvPr>
              <p:cNvSpPr txBox="1"/>
              <p:nvPr/>
            </p:nvSpPr>
            <p:spPr>
              <a:xfrm>
                <a:off x="2950244" y="2221024"/>
                <a:ext cx="56660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2800" spc="-3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6CFCA45-EA2D-4793-A41E-1BD098C46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44" y="2221024"/>
                <a:ext cx="566603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6C228FD-85DC-4BED-ADEB-321A0C955E2C}"/>
                  </a:ext>
                </a:extLst>
              </p:cNvPr>
              <p:cNvSpPr txBox="1"/>
              <p:nvPr/>
            </p:nvSpPr>
            <p:spPr>
              <a:xfrm>
                <a:off x="4958509" y="1078308"/>
                <a:ext cx="1775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800" i="1" spc="-3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80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i="1" spc="-3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3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2800" spc="-3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6C228FD-85DC-4BED-ADEB-321A0C955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509" y="1078308"/>
                <a:ext cx="17751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405784B5-E87E-4F2D-9604-A906BCC990EA}"/>
              </a:ext>
            </a:extLst>
          </p:cNvPr>
          <p:cNvSpPr txBox="1">
            <a:spLocks/>
          </p:cNvSpPr>
          <p:nvPr/>
        </p:nvSpPr>
        <p:spPr bwMode="auto">
          <a:xfrm>
            <a:off x="83983" y="3429000"/>
            <a:ext cx="5955632" cy="187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l"/>
              <a:defRPr sz="2600" b="0">
                <a:solidFill>
                  <a:schemeClr val="tx2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sz="2200" b="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SzPct val="55000"/>
              <a:buNone/>
              <a:tabLst/>
              <a:defRPr/>
            </a:pP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对整数：除</a:t>
            </a: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取余，由低到高排列</a:t>
            </a:r>
            <a:endParaRPr kumimoji="0" lang="en-US" altLang="zh-CN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SzPct val="55000"/>
              <a:buNone/>
              <a:tabLst/>
              <a:defRPr/>
            </a:pP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对小数：乘</a:t>
            </a: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取整，由高到底排列</a:t>
            </a:r>
            <a:endParaRPr kumimoji="0" lang="en-US" altLang="zh-CN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123.625=                      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3388FB15-776C-4214-A1C0-3DE9A11D5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91857"/>
              </p:ext>
            </p:extLst>
          </p:nvPr>
        </p:nvGraphicFramePr>
        <p:xfrm>
          <a:off x="5783263" y="3283491"/>
          <a:ext cx="2554621" cy="3413760"/>
        </p:xfrm>
        <a:graphic>
          <a:graphicData uri="http://schemas.openxmlformats.org/drawingml/2006/table">
            <a:tbl>
              <a:tblPr firstRow="1" bandRow="1"/>
              <a:tblGrid>
                <a:gridCol w="1062705">
                  <a:extLst>
                    <a:ext uri="{9D8B030D-6E8A-4147-A177-3AD203B41FA5}">
                      <a16:colId xmlns:a16="http://schemas.microsoft.com/office/drawing/2014/main" val="2829767841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3694091726"/>
                    </a:ext>
                  </a:extLst>
                </a:gridCol>
                <a:gridCol w="794084">
                  <a:extLst>
                    <a:ext uri="{9D8B030D-6E8A-4147-A177-3AD203B41FA5}">
                      <a16:colId xmlns:a16="http://schemas.microsoft.com/office/drawing/2014/main" val="519033088"/>
                    </a:ext>
                  </a:extLst>
                </a:gridCol>
              </a:tblGrid>
              <a:tr h="2338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zh-CN" altLang="en-US" sz="2200" dirty="0">
                        <a:solidFill>
                          <a:srgbClr val="8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220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220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余数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790410"/>
                  </a:ext>
                </a:extLst>
              </a:tr>
              <a:tr h="2338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123÷2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77993"/>
                  </a:ext>
                </a:extLst>
              </a:tr>
              <a:tr h="2338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61÷2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65120"/>
                  </a:ext>
                </a:extLst>
              </a:tr>
              <a:tr h="2338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30÷2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54175"/>
                  </a:ext>
                </a:extLst>
              </a:tr>
              <a:tr h="2338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15÷2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52398"/>
                  </a:ext>
                </a:extLst>
              </a:tr>
              <a:tr h="2338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7÷2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344042"/>
                  </a:ext>
                </a:extLst>
              </a:tr>
              <a:tr h="2338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3÷2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992701"/>
                  </a:ext>
                </a:extLst>
              </a:tr>
              <a:tr h="2338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1÷2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44684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B788C34E-876A-47F5-8BF9-BD1BAC6BE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231917"/>
              </p:ext>
            </p:extLst>
          </p:nvPr>
        </p:nvGraphicFramePr>
        <p:xfrm>
          <a:off x="8494296" y="3282361"/>
          <a:ext cx="2972519" cy="2042160"/>
        </p:xfrm>
        <a:graphic>
          <a:graphicData uri="http://schemas.openxmlformats.org/drawingml/2006/table">
            <a:tbl>
              <a:tblPr firstRow="1" bandRow="1"/>
              <a:tblGrid>
                <a:gridCol w="1371599">
                  <a:extLst>
                    <a:ext uri="{9D8B030D-6E8A-4147-A177-3AD203B41FA5}">
                      <a16:colId xmlns:a16="http://schemas.microsoft.com/office/drawing/2014/main" val="2829767841"/>
                    </a:ext>
                  </a:extLst>
                </a:gridCol>
                <a:gridCol w="745958">
                  <a:extLst>
                    <a:ext uri="{9D8B030D-6E8A-4147-A177-3AD203B41FA5}">
                      <a16:colId xmlns:a16="http://schemas.microsoft.com/office/drawing/2014/main" val="3694091726"/>
                    </a:ext>
                  </a:extLst>
                </a:gridCol>
                <a:gridCol w="854962">
                  <a:extLst>
                    <a:ext uri="{9D8B030D-6E8A-4147-A177-3AD203B41FA5}">
                      <a16:colId xmlns:a16="http://schemas.microsoft.com/office/drawing/2014/main" val="519033088"/>
                    </a:ext>
                  </a:extLst>
                </a:gridCol>
              </a:tblGrid>
              <a:tr h="400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zh-CN" altLang="en-US" sz="2200" dirty="0">
                        <a:solidFill>
                          <a:srgbClr val="8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220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整数部分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zh-CN" altLang="en-US" sz="220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小数部分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790410"/>
                  </a:ext>
                </a:extLst>
              </a:tr>
              <a:tr h="2286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0.625×2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77993"/>
                  </a:ext>
                </a:extLst>
              </a:tr>
              <a:tr h="2286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0.25×2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65120"/>
                  </a:ext>
                </a:extLst>
              </a:tr>
              <a:tr h="2286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0.5×2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54175"/>
                  </a:ext>
                </a:extLst>
              </a:tr>
            </a:tbl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F76DB343-7FBB-40F6-9E8C-486FE3713F89}"/>
              </a:ext>
            </a:extLst>
          </p:cNvPr>
          <p:cNvSpPr txBox="1"/>
          <p:nvPr/>
        </p:nvSpPr>
        <p:spPr>
          <a:xfrm>
            <a:off x="2093936" y="4624181"/>
            <a:ext cx="25546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111 1011</a:t>
            </a:r>
            <a:r>
              <a:rPr lang="en-US" altLang="zh-CN" sz="2600" kern="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  <a:r>
              <a:rPr lang="en-US" altLang="zh-CN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dirty="0"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0CA7C14-163A-4BB6-8456-B5D8E50D1F59}"/>
              </a:ext>
            </a:extLst>
          </p:cNvPr>
          <p:cNvSpPr txBox="1"/>
          <p:nvPr/>
        </p:nvSpPr>
        <p:spPr>
          <a:xfrm>
            <a:off x="2105422" y="5141517"/>
            <a:ext cx="25546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173</a:t>
            </a:r>
            <a:r>
              <a:rPr lang="en-US" altLang="zh-CN" sz="2600" kern="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endParaRPr lang="zh-CN" altLang="en-US" dirty="0"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90202F-DFD3-432C-BE1D-BA466123B86C}"/>
              </a:ext>
            </a:extLst>
          </p:cNvPr>
          <p:cNvSpPr txBox="1"/>
          <p:nvPr/>
        </p:nvSpPr>
        <p:spPr>
          <a:xfrm>
            <a:off x="2105422" y="5658853"/>
            <a:ext cx="25546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7B</a:t>
            </a:r>
            <a:r>
              <a:rPr lang="en-US" altLang="zh-CN" sz="2600" kern="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dirty="0"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CB43F84-8E19-485A-B493-128C2B4D669F}"/>
              </a:ext>
            </a:extLst>
          </p:cNvPr>
          <p:cNvSpPr txBox="1"/>
          <p:nvPr/>
        </p:nvSpPr>
        <p:spPr>
          <a:xfrm>
            <a:off x="2105422" y="6176189"/>
            <a:ext cx="25546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1323</a:t>
            </a:r>
            <a:r>
              <a:rPr lang="en-US" altLang="zh-CN" sz="2600" kern="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aseline="-25000" dirty="0">
              <a:latin typeface="Arial" panose="020B0604020202020204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37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浮点数尾数的规格化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5A5A3B-574B-4190-8B31-A71B246F6ABF}"/>
              </a:ext>
            </a:extLst>
          </p:cNvPr>
          <p:cNvSpPr txBox="1"/>
          <p:nvPr/>
        </p:nvSpPr>
        <p:spPr>
          <a:xfrm>
            <a:off x="626742" y="853713"/>
            <a:ext cx="4994778" cy="1830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tx1"/>
                </a:solidFill>
              </a:rPr>
              <a:t>例：阶码、尾数均用补码表示，求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、</a:t>
            </a:r>
            <a:r>
              <a:rPr lang="en-US" altLang="zh-CN" sz="2600" dirty="0">
                <a:solidFill>
                  <a:schemeClr val="tx1"/>
                </a:solidFill>
              </a:rPr>
              <a:t>b</a:t>
            </a:r>
            <a:r>
              <a:rPr lang="zh-CN" altLang="en-US" sz="2600" dirty="0">
                <a:solidFill>
                  <a:schemeClr val="tx1"/>
                </a:solidFill>
              </a:rPr>
              <a:t>的真值</a:t>
            </a:r>
            <a:endParaRPr lang="en-US" altLang="zh-CN" sz="2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chemeClr val="tx1"/>
                </a:solidFill>
              </a:rPr>
              <a:t>a=0</a:t>
            </a:r>
            <a:r>
              <a:rPr lang="en-US" altLang="zh-CN" sz="2600" dirty="0"/>
              <a:t>,01;1.1001          b</a:t>
            </a:r>
            <a:r>
              <a:rPr lang="en-US" altLang="zh-CN" sz="2600" dirty="0">
                <a:solidFill>
                  <a:schemeClr val="tx1"/>
                </a:solidFill>
              </a:rPr>
              <a:t>=0,10;0.01001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4AD2DAC-9853-49BE-9211-EE5649837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63977"/>
              </p:ext>
            </p:extLst>
          </p:nvPr>
        </p:nvGraphicFramePr>
        <p:xfrm>
          <a:off x="575841" y="5131147"/>
          <a:ext cx="4633496" cy="4974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9187">
                  <a:extLst>
                    <a:ext uri="{9D8B030D-6E8A-4147-A177-3AD203B41FA5}">
                      <a16:colId xmlns:a16="http://schemas.microsoft.com/office/drawing/2014/main" val="3311511109"/>
                    </a:ext>
                  </a:extLst>
                </a:gridCol>
                <a:gridCol w="579187">
                  <a:extLst>
                    <a:ext uri="{9D8B030D-6E8A-4147-A177-3AD203B41FA5}">
                      <a16:colId xmlns:a16="http://schemas.microsoft.com/office/drawing/2014/main" val="4249314333"/>
                    </a:ext>
                  </a:extLst>
                </a:gridCol>
                <a:gridCol w="579187">
                  <a:extLst>
                    <a:ext uri="{9D8B030D-6E8A-4147-A177-3AD203B41FA5}">
                      <a16:colId xmlns:a16="http://schemas.microsoft.com/office/drawing/2014/main" val="430754097"/>
                    </a:ext>
                  </a:extLst>
                </a:gridCol>
                <a:gridCol w="579187">
                  <a:extLst>
                    <a:ext uri="{9D8B030D-6E8A-4147-A177-3AD203B41FA5}">
                      <a16:colId xmlns:a16="http://schemas.microsoft.com/office/drawing/2014/main" val="421472793"/>
                    </a:ext>
                  </a:extLst>
                </a:gridCol>
                <a:gridCol w="579187">
                  <a:extLst>
                    <a:ext uri="{9D8B030D-6E8A-4147-A177-3AD203B41FA5}">
                      <a16:colId xmlns:a16="http://schemas.microsoft.com/office/drawing/2014/main" val="269302576"/>
                    </a:ext>
                  </a:extLst>
                </a:gridCol>
                <a:gridCol w="579187">
                  <a:extLst>
                    <a:ext uri="{9D8B030D-6E8A-4147-A177-3AD203B41FA5}">
                      <a16:colId xmlns:a16="http://schemas.microsoft.com/office/drawing/2014/main" val="315403594"/>
                    </a:ext>
                  </a:extLst>
                </a:gridCol>
                <a:gridCol w="579187">
                  <a:extLst>
                    <a:ext uri="{9D8B030D-6E8A-4147-A177-3AD203B41FA5}">
                      <a16:colId xmlns:a16="http://schemas.microsoft.com/office/drawing/2014/main" val="2693986128"/>
                    </a:ext>
                  </a:extLst>
                </a:gridCol>
                <a:gridCol w="579187">
                  <a:extLst>
                    <a:ext uri="{9D8B030D-6E8A-4147-A177-3AD203B41FA5}">
                      <a16:colId xmlns:a16="http://schemas.microsoft.com/office/drawing/2014/main" val="3814351363"/>
                    </a:ext>
                  </a:extLst>
                </a:gridCol>
              </a:tblGrid>
              <a:tr h="497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548235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548235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548235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548235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0259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ABEDFD16-8FCD-4D8F-A666-0832079F782B}"/>
              </a:ext>
            </a:extLst>
          </p:cNvPr>
          <p:cNvSpPr txBox="1"/>
          <p:nvPr/>
        </p:nvSpPr>
        <p:spPr>
          <a:xfrm>
            <a:off x="1845186" y="5762758"/>
            <a:ext cx="195245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1B</a:t>
            </a:r>
            <a:r>
              <a:rPr lang="zh-CN" altLang="en-US" sz="2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存储空间</a:t>
            </a:r>
            <a:endParaRPr lang="zh-CN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136DAE0-6428-43EE-89D3-20ED486EA112}"/>
                  </a:ext>
                </a:extLst>
              </p:cNvPr>
              <p:cNvSpPr txBox="1"/>
              <p:nvPr/>
            </p:nvSpPr>
            <p:spPr>
              <a:xfrm>
                <a:off x="575841" y="2920685"/>
                <a:ext cx="5363746" cy="1829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a: 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阶码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0,01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对应真值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+1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    尾数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1.1001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对应真值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-0.0111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a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的真值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0111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111</m:t>
                    </m:r>
                  </m:oMath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136DAE0-6428-43EE-89D3-20ED486EA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41" y="2920685"/>
                <a:ext cx="5363746" cy="1829027"/>
              </a:xfrm>
              <a:prstGeom prst="rect">
                <a:avLst/>
              </a:prstGeom>
              <a:blipFill>
                <a:blip r:embed="rId3"/>
                <a:stretch>
                  <a:fillRect l="-2045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表格 2">
            <a:extLst>
              <a:ext uri="{FF2B5EF4-FFF2-40B4-BE49-F238E27FC236}">
                <a16:creationId xmlns:a16="http://schemas.microsoft.com/office/drawing/2014/main" id="{9A1A5F20-1CE3-4596-AE6B-1A342DEDD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369532"/>
              </p:ext>
            </p:extLst>
          </p:nvPr>
        </p:nvGraphicFramePr>
        <p:xfrm>
          <a:off x="6525130" y="2686755"/>
          <a:ext cx="4832685" cy="4974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36965">
                  <a:extLst>
                    <a:ext uri="{9D8B030D-6E8A-4147-A177-3AD203B41FA5}">
                      <a16:colId xmlns:a16="http://schemas.microsoft.com/office/drawing/2014/main" val="3311511109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4249314333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430754097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421472793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269302576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315403594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2693986128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3814351363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57510094"/>
                    </a:ext>
                  </a:extLst>
                </a:gridCol>
              </a:tblGrid>
              <a:tr h="497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548235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548235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48235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</a:rPr>
                        <a:t>1</a:t>
                      </a:r>
                      <a:endParaRPr lang="zh-CN" altLang="en-US" sz="24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60259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108498A-E9C3-4B68-A625-2D09A0967446}"/>
              </a:ext>
            </a:extLst>
          </p:cNvPr>
          <p:cNvSpPr txBox="1"/>
          <p:nvPr/>
        </p:nvSpPr>
        <p:spPr>
          <a:xfrm>
            <a:off x="7770412" y="3249837"/>
            <a:ext cx="195245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1B</a:t>
            </a:r>
            <a:r>
              <a:rPr lang="zh-CN" altLang="en-US" sz="2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存储空间</a:t>
            </a:r>
            <a:endParaRPr lang="zh-CN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96B9EB6-0240-439A-8477-E893873FDDF0}"/>
                  </a:ext>
                </a:extLst>
              </p:cNvPr>
              <p:cNvSpPr txBox="1"/>
              <p:nvPr/>
            </p:nvSpPr>
            <p:spPr>
              <a:xfrm>
                <a:off x="6156160" y="867711"/>
                <a:ext cx="5658853" cy="1828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b: 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阶码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0,10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对应真值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+2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    尾数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rPr>
                  <a:t>0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.01001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对应真值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rPr>
                  <a:t>+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0.01001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b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的真值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01001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001</m:t>
                    </m:r>
                  </m:oMath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96B9EB6-0240-439A-8477-E893873FD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60" y="867711"/>
                <a:ext cx="5658853" cy="1828899"/>
              </a:xfrm>
              <a:prstGeom prst="rect">
                <a:avLst/>
              </a:prstGeom>
              <a:blipFill>
                <a:blip r:embed="rId4"/>
                <a:stretch>
                  <a:fillRect l="-1940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E08372A-013C-43EE-BD71-A72C6D5C7D15}"/>
                  </a:ext>
                </a:extLst>
              </p:cNvPr>
              <p:cNvSpPr txBox="1"/>
              <p:nvPr/>
            </p:nvSpPr>
            <p:spPr>
              <a:xfrm>
                <a:off x="5894475" y="3823347"/>
                <a:ext cx="6093994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01001</m:t>
                          </m:r>
                        </m:e>
                      </m:d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E08372A-013C-43EE-BD71-A72C6D5C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475" y="3823347"/>
                <a:ext cx="609399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7FAF7BE-1B57-40C2-A271-4F8639CEAA26}"/>
                  </a:ext>
                </a:extLst>
              </p:cNvPr>
              <p:cNvSpPr txBox="1"/>
              <p:nvPr/>
            </p:nvSpPr>
            <p:spPr>
              <a:xfrm>
                <a:off x="5810251" y="4229141"/>
                <a:ext cx="6093994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1001</m:t>
                          </m:r>
                        </m:e>
                      </m:d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7FAF7BE-1B57-40C2-A271-4F8639CEA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1" y="4229141"/>
                <a:ext cx="609399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表格 2">
            <a:extLst>
              <a:ext uri="{FF2B5EF4-FFF2-40B4-BE49-F238E27FC236}">
                <a16:creationId xmlns:a16="http://schemas.microsoft.com/office/drawing/2014/main" id="{D4551EC3-F77C-481D-A9C3-670E185CC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495733"/>
              </p:ext>
            </p:extLst>
          </p:nvPr>
        </p:nvGraphicFramePr>
        <p:xfrm>
          <a:off x="6621382" y="4941724"/>
          <a:ext cx="4295720" cy="4974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36965">
                  <a:extLst>
                    <a:ext uri="{9D8B030D-6E8A-4147-A177-3AD203B41FA5}">
                      <a16:colId xmlns:a16="http://schemas.microsoft.com/office/drawing/2014/main" val="3311511109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4249314333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430754097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421472793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269302576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315403594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2693986128"/>
                    </a:ext>
                  </a:extLst>
                </a:gridCol>
                <a:gridCol w="536965">
                  <a:extLst>
                    <a:ext uri="{9D8B030D-6E8A-4147-A177-3AD203B41FA5}">
                      <a16:colId xmlns:a16="http://schemas.microsoft.com/office/drawing/2014/main" val="3814351363"/>
                    </a:ext>
                  </a:extLst>
                </a:gridCol>
              </a:tblGrid>
              <a:tr h="497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00B0F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548235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548235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48235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</a:rPr>
                        <a:t>1</a:t>
                      </a:r>
                      <a:endParaRPr lang="zh-CN" altLang="en-US" sz="24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0259"/>
                  </a:ext>
                </a:extLst>
              </a:tr>
            </a:tbl>
          </a:graphicData>
        </a:graphic>
      </p:graphicFrame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36AF4DB4-712D-4365-9A2F-362399EDDC4F}"/>
              </a:ext>
            </a:extLst>
          </p:cNvPr>
          <p:cNvSpPr/>
          <p:nvPr/>
        </p:nvSpPr>
        <p:spPr>
          <a:xfrm>
            <a:off x="6400619" y="5754107"/>
            <a:ext cx="4633495" cy="767222"/>
          </a:xfrm>
          <a:prstGeom prst="wedgeRoundRectCallout">
            <a:avLst>
              <a:gd name="adj1" fmla="val 38119"/>
              <a:gd name="adj2" fmla="val -81774"/>
              <a:gd name="adj3" fmla="val 16667"/>
            </a:avLst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尾数算数左移一位，阶码减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直到尾数最高位是有效值（左规）</a:t>
            </a:r>
          </a:p>
        </p:txBody>
      </p:sp>
    </p:spTree>
    <p:extLst>
      <p:ext uri="{BB962C8B-B14F-4D97-AF65-F5344CB8AC3E}">
        <p14:creationId xmlns:p14="http://schemas.microsoft.com/office/powerpoint/2010/main" val="389920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7" grpId="0"/>
      <p:bldP spid="28" grpId="0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浮点数尾数的规格化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5A5A3B-574B-4190-8B31-A71B246F6ABF}"/>
              </a:ext>
            </a:extLst>
          </p:cNvPr>
          <p:cNvSpPr txBox="1"/>
          <p:nvPr/>
        </p:nvSpPr>
        <p:spPr>
          <a:xfrm>
            <a:off x="1831356" y="886017"/>
            <a:ext cx="9117381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规格化浮点数：规定尾数的最高位数值必须是一个有效值。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115E843-EAE4-4813-B8D8-6D69FDEAB157}"/>
              </a:ext>
            </a:extLst>
          </p:cNvPr>
          <p:cNvSpPr txBox="1"/>
          <p:nvPr/>
        </p:nvSpPr>
        <p:spPr>
          <a:xfrm>
            <a:off x="1831356" y="1537329"/>
            <a:ext cx="827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左规：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C6D5BC-7564-4F3A-8B74-3DBEBE5065C8}"/>
              </a:ext>
            </a:extLst>
          </p:cNvPr>
          <p:cNvSpPr txBox="1"/>
          <p:nvPr/>
        </p:nvSpPr>
        <p:spPr>
          <a:xfrm>
            <a:off x="2830428" y="1425402"/>
            <a:ext cx="6093994" cy="1143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当浮点数运算结果为非规格化时要进行规格化处理，将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尾数算术左移一位，阶码减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0757C0-32A7-4DCD-A4AA-C9B55967F124}"/>
              </a:ext>
            </a:extLst>
          </p:cNvPr>
          <p:cNvSpPr txBox="1"/>
          <p:nvPr/>
        </p:nvSpPr>
        <p:spPr>
          <a:xfrm>
            <a:off x="1819324" y="2610384"/>
            <a:ext cx="839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右规：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CA3C187-4B79-419C-872A-25E844A4B99E}"/>
              </a:ext>
            </a:extLst>
          </p:cNvPr>
          <p:cNvSpPr txBox="1"/>
          <p:nvPr/>
        </p:nvSpPr>
        <p:spPr>
          <a:xfrm>
            <a:off x="2830428" y="2532628"/>
            <a:ext cx="6876497" cy="1143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当浮点数运算的结果尾数出现溢出（双符号位为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）时，将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尾数算术右移一位，阶码加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895ADC6-7F8C-4EEC-9F42-DEB8E86179BC}"/>
              </a:ext>
            </a:extLst>
          </p:cNvPr>
          <p:cNvSpPr txBox="1"/>
          <p:nvPr/>
        </p:nvSpPr>
        <p:spPr>
          <a:xfrm>
            <a:off x="2265445" y="3645605"/>
            <a:ext cx="7661109" cy="302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a=010;00.1100, b=010;00.1000,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a+b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a=2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×00.1100,  b=2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×00.1000</a:t>
            </a:r>
          </a:p>
          <a:p>
            <a:pPr>
              <a:lnSpc>
                <a:spcPct val="150000"/>
              </a:lnSpc>
            </a:pP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a+b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×00.1100+2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×00.1000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=2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×01.0100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=2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×00.1010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对话气泡: 圆角矩形 32">
            <a:extLst>
              <a:ext uri="{FF2B5EF4-FFF2-40B4-BE49-F238E27FC236}">
                <a16:creationId xmlns:a16="http://schemas.microsoft.com/office/drawing/2014/main" id="{D45FC25B-A838-49D4-9FFE-C7FD658D6FFE}"/>
              </a:ext>
            </a:extLst>
          </p:cNvPr>
          <p:cNvSpPr/>
          <p:nvPr/>
        </p:nvSpPr>
        <p:spPr>
          <a:xfrm>
            <a:off x="5959917" y="5752503"/>
            <a:ext cx="860258" cy="438959"/>
          </a:xfrm>
          <a:prstGeom prst="wedgeRoundRectCallout">
            <a:avLst>
              <a:gd name="adj1" fmla="val -129846"/>
              <a:gd name="adj2" fmla="val -34728"/>
              <a:gd name="adj3" fmla="val 16667"/>
            </a:avLst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右规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DDD604E-393A-4F1A-9D21-BB9409E6B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86" y="5248570"/>
            <a:ext cx="4526130" cy="7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6" grpId="0"/>
      <p:bldP spid="3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规格化浮点数的特点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5A5A3B-574B-4190-8B31-A71B246F6ABF}"/>
              </a:ext>
            </a:extLst>
          </p:cNvPr>
          <p:cNvSpPr txBox="1"/>
          <p:nvPr/>
        </p:nvSpPr>
        <p:spPr>
          <a:xfrm>
            <a:off x="2882840" y="867711"/>
            <a:ext cx="8912117" cy="5272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700"/>
              </a:lnSpc>
              <a:buAutoNum type="arabicPeriod"/>
            </a:pP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用原码表示的尾数进行规格化：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正数为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0.1XX…X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的形式，其最大值表示为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0.11…1; 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最小值表示为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0.10…0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。尾数的表示范围为 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1/2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≤ 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 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≤（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r>
              <a:rPr lang="en-US" altLang="zh-CN" sz="2600" baseline="30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负数为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1.1XX…X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的形式，其最大值表示为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1.10…0;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最小值表示为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1.11…1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。尾数的表示范围为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(1-2</a:t>
            </a:r>
            <a:r>
              <a:rPr lang="en-US" altLang="zh-CN" sz="2600" baseline="30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）≤ 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 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≤ 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-1/2</a:t>
            </a:r>
          </a:p>
          <a:p>
            <a:pPr>
              <a:lnSpc>
                <a:spcPts val="37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用补码表示的尾数进行规格化：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正数为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0.1XX…X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的形式，其最大值表示为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0.11…1;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最小值表示为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0.10…0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。尾数的表示范围为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1/2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≤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(1-2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ts val="37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负数为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1.0XX…X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的形式，其最大值表示为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1.01…1;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最小值表示为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1.00…0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。尾数的表示范围为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-(1/2+2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CF514F5B-B1BB-460D-8745-E8EA125D1EF4}"/>
              </a:ext>
            </a:extLst>
          </p:cNvPr>
          <p:cNvSpPr/>
          <p:nvPr/>
        </p:nvSpPr>
        <p:spPr>
          <a:xfrm>
            <a:off x="489494" y="992338"/>
            <a:ext cx="1917032" cy="1874052"/>
          </a:xfrm>
          <a:prstGeom prst="wedgeRoundRectCallout">
            <a:avLst>
              <a:gd name="adj1" fmla="val 72274"/>
              <a:gd name="adj2" fmla="val 35915"/>
              <a:gd name="adj3" fmla="val 16667"/>
            </a:avLst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规格化的原码尾数，最高位数值一定是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ACE8DA80-9E84-4A84-8523-77AC07611352}"/>
              </a:ext>
            </a:extLst>
          </p:cNvPr>
          <p:cNvSpPr/>
          <p:nvPr/>
        </p:nvSpPr>
        <p:spPr>
          <a:xfrm>
            <a:off x="397043" y="3991611"/>
            <a:ext cx="2101934" cy="1874052"/>
          </a:xfrm>
          <a:prstGeom prst="wedgeRoundRectCallout">
            <a:avLst>
              <a:gd name="adj1" fmla="val 69984"/>
              <a:gd name="adj2" fmla="val 25265"/>
              <a:gd name="adj3" fmla="val 16667"/>
            </a:avLst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规格化的补码尾数，符号位与最高位一定相反</a:t>
            </a:r>
          </a:p>
        </p:txBody>
      </p:sp>
    </p:spTree>
    <p:extLst>
      <p:ext uri="{BB962C8B-B14F-4D97-AF65-F5344CB8AC3E}">
        <p14:creationId xmlns:p14="http://schemas.microsoft.com/office/powerpoint/2010/main" val="420623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规格化浮点数的特点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FD242F-BE2A-4673-A233-8795C1B1112A}"/>
              </a:ext>
            </a:extLst>
          </p:cNvPr>
          <p:cNvSpPr txBox="1"/>
          <p:nvPr/>
        </p:nvSpPr>
        <p:spPr>
          <a:xfrm>
            <a:off x="732923" y="1163589"/>
            <a:ext cx="107261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例：某浮点数的阶码、尾数用补码表示，共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4+8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位：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0,110; 1.1110100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如何规格化？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B0F698-38E3-4E75-835B-BC2359143DFC}"/>
              </a:ext>
            </a:extLst>
          </p:cNvPr>
          <p:cNvSpPr txBox="1"/>
          <p:nvPr/>
        </p:nvSpPr>
        <p:spPr>
          <a:xfrm>
            <a:off x="1881083" y="5694411"/>
            <a:ext cx="84298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注：补码算数左移，低位补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；补码算数右移，高位补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751791-69FE-468D-B782-0241F34C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35" y="3109969"/>
            <a:ext cx="9894726" cy="21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8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743169" y="162621"/>
            <a:ext cx="470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075226-80A4-4BAD-A92B-745123B8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35895"/>
            <a:ext cx="12192000" cy="56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641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754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9DE05A-6088-4450-B9AB-8EB96A442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29"/>
          <a:stretch/>
        </p:blipFill>
        <p:spPr>
          <a:xfrm>
            <a:off x="0" y="1006332"/>
            <a:ext cx="5973468" cy="52116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DA9DFE0-1274-47DA-8491-2CC6758D377A}"/>
              </a:ext>
            </a:extLst>
          </p:cNvPr>
          <p:cNvSpPr txBox="1"/>
          <p:nvPr/>
        </p:nvSpPr>
        <p:spPr>
          <a:xfrm>
            <a:off x="5973468" y="1300352"/>
            <a:ext cx="6093784" cy="499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移码的定义：移码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真值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偏置值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位移码的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偏置值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=128D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=1000 0000B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，即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baseline="30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真值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-127 = -1111111B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移码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-1111111 +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10000000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0000 0001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真值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-3 = -11B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移码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-11 +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10000000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0111 1101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真值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+3 = +11B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移码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+11 +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10000000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1000 0011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BA49B6BA-B377-4CC4-8550-466A0DB72228}"/>
              </a:ext>
            </a:extLst>
          </p:cNvPr>
          <p:cNvSpPr/>
          <p:nvPr/>
        </p:nvSpPr>
        <p:spPr>
          <a:xfrm>
            <a:off x="10202357" y="253761"/>
            <a:ext cx="1744579" cy="1227900"/>
          </a:xfrm>
          <a:prstGeom prst="wedgeRoundRectCallout">
            <a:avLst>
              <a:gd name="adj1" fmla="val -40941"/>
              <a:gd name="adj2" fmla="val 59702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偏置值一般取</a:t>
            </a:r>
            <a:r>
              <a:rPr lang="en-US" altLang="zh-CN" sz="2000" dirty="0">
                <a:solidFill>
                  <a:schemeClr val="bg1"/>
                </a:solidFill>
              </a:rPr>
              <a:t>2</a:t>
            </a:r>
            <a:r>
              <a:rPr lang="en-US" altLang="zh-CN" sz="2000" baseline="30000" dirty="0">
                <a:solidFill>
                  <a:schemeClr val="bg1"/>
                </a:solidFill>
              </a:rPr>
              <a:t>n-1</a:t>
            </a:r>
            <a:r>
              <a:rPr lang="zh-CN" altLang="en-US" sz="2000" dirty="0">
                <a:solidFill>
                  <a:schemeClr val="bg1"/>
                </a:solidFill>
              </a:rPr>
              <a:t>，此时移码</a:t>
            </a:r>
            <a:r>
              <a:rPr lang="en-US" altLang="zh-CN" sz="2000" dirty="0">
                <a:solidFill>
                  <a:schemeClr val="bg1"/>
                </a:solidFill>
              </a:rPr>
              <a:t>=</a:t>
            </a:r>
            <a:r>
              <a:rPr lang="zh-CN" altLang="en-US" sz="2000" dirty="0">
                <a:solidFill>
                  <a:schemeClr val="bg1"/>
                </a:solidFill>
              </a:rPr>
              <a:t>补码符号位取反</a:t>
            </a:r>
          </a:p>
        </p:txBody>
      </p:sp>
    </p:spTree>
    <p:extLst>
      <p:ext uri="{BB962C8B-B14F-4D97-AF65-F5344CB8AC3E}">
        <p14:creationId xmlns:p14="http://schemas.microsoft.com/office/powerpoint/2010/main" val="407869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754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A9DFE0-1274-47DA-8491-2CC6758D377A}"/>
              </a:ext>
            </a:extLst>
          </p:cNvPr>
          <p:cNvSpPr txBox="1"/>
          <p:nvPr/>
        </p:nvSpPr>
        <p:spPr>
          <a:xfrm>
            <a:off x="6603542" y="1249998"/>
            <a:ext cx="5588458" cy="499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移码的定义：移码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真值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偏置值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令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偏置值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=127D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=0111 1111B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，即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baseline="30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-1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真值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-127 = -111 1111B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移码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-111 1111 +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01111111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0000 0000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真值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+0 = +0B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移码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+0 +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01111111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01111111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BA49B6BA-B377-4CC4-8550-466A0DB72228}"/>
              </a:ext>
            </a:extLst>
          </p:cNvPr>
          <p:cNvSpPr/>
          <p:nvPr/>
        </p:nvSpPr>
        <p:spPr>
          <a:xfrm>
            <a:off x="9974179" y="509490"/>
            <a:ext cx="1744579" cy="699608"/>
          </a:xfrm>
          <a:prstGeom prst="wedgeRoundRectCallout">
            <a:avLst>
              <a:gd name="adj1" fmla="val -34044"/>
              <a:gd name="adj2" fmla="val 85338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偏置值也可以取其他值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77ED3B-8E5A-4945-ACF2-8DF57F77C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" y="994761"/>
            <a:ext cx="6424863" cy="549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754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A9DFE0-1274-47DA-8491-2CC6758D377A}"/>
                  </a:ext>
                </a:extLst>
              </p:cNvPr>
              <p:cNvSpPr txBox="1"/>
              <p:nvPr/>
            </p:nvSpPr>
            <p:spPr>
              <a:xfrm>
                <a:off x="1240589" y="4694036"/>
                <a:ext cx="10308618" cy="2054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en-US" altLang="zh-CN" sz="2000" dirty="0">
                    <a:solidFill>
                      <a:srgbClr val="00B0F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000 0001 1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000 1010 0101 0000 1000 0000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en-US" altLang="zh-CN" sz="2000" dirty="0">
                    <a:solidFill>
                      <a:srgbClr val="00B0F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000 0001 1100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0010 0101 0000 1000 0000 0000 0000 0001 1111 0000 0000 0000 0000</a:t>
                </a:r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规格化的短浮点数的真值为：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𝑆</m:t>
                        </m:r>
                      </m:sup>
                    </m:sSup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规格化的长浮点数的真值为：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𝑆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−1023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A9DFE0-1274-47DA-8491-2CC6758D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89" y="4694036"/>
                <a:ext cx="10308618" cy="2054088"/>
              </a:xfrm>
              <a:prstGeom prst="rect">
                <a:avLst/>
              </a:prstGeom>
              <a:blipFill>
                <a:blip r:embed="rId3"/>
                <a:stretch>
                  <a:fillRect l="-946" b="-5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BA49B6BA-B377-4CC4-8550-466A0DB72228}"/>
              </a:ext>
            </a:extLst>
          </p:cNvPr>
          <p:cNvSpPr/>
          <p:nvPr/>
        </p:nvSpPr>
        <p:spPr>
          <a:xfrm>
            <a:off x="9743802" y="2162286"/>
            <a:ext cx="2073443" cy="500082"/>
          </a:xfrm>
          <a:prstGeom prst="wedgeRoundRectCallout">
            <a:avLst>
              <a:gd name="adj1" fmla="val -34734"/>
              <a:gd name="adj2" fmla="val 105975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</a:rPr>
              <a:t>偏置值</a:t>
            </a:r>
            <a:r>
              <a:rPr lang="en-US" altLang="zh-CN" sz="2200" dirty="0">
                <a:solidFill>
                  <a:schemeClr val="bg1"/>
                </a:solidFill>
              </a:rPr>
              <a:t>=2</a:t>
            </a:r>
            <a:r>
              <a:rPr lang="en-US" altLang="zh-CN" sz="2200" baseline="30000" dirty="0">
                <a:solidFill>
                  <a:schemeClr val="bg1"/>
                </a:solidFill>
              </a:rPr>
              <a:t>n-1</a:t>
            </a:r>
            <a:r>
              <a:rPr lang="en-US" altLang="zh-CN" sz="2200" dirty="0">
                <a:solidFill>
                  <a:schemeClr val="bg1"/>
                </a:solidFill>
              </a:rPr>
              <a:t>-1</a:t>
            </a:r>
            <a:endParaRPr lang="zh-CN" altLang="en-US" sz="22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743369-F84A-4D5D-AB45-495677280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11" y="836963"/>
            <a:ext cx="7352977" cy="1785979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C7E107C5-F084-4B06-A392-2D2965CD1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075178"/>
              </p:ext>
            </p:extLst>
          </p:nvPr>
        </p:nvGraphicFramePr>
        <p:xfrm>
          <a:off x="1240589" y="3012457"/>
          <a:ext cx="971082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260">
                  <a:extLst>
                    <a:ext uri="{9D8B030D-6E8A-4147-A177-3AD203B41FA5}">
                      <a16:colId xmlns:a16="http://schemas.microsoft.com/office/drawing/2014/main" val="452912861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3293538490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3201047572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1852598114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2838141141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1705458746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1769598418"/>
                    </a:ext>
                  </a:extLst>
                </a:gridCol>
              </a:tblGrid>
              <a:tr h="24619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类型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数符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阶码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尾数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总位数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偏置值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14558"/>
                  </a:ext>
                </a:extLst>
              </a:tr>
              <a:tr h="2461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十六进制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十进制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06381"/>
                  </a:ext>
                </a:extLst>
              </a:tr>
              <a:tr h="2461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短浮点数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8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23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32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7FH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127</a:t>
                      </a:r>
                      <a:endParaRPr lang="zh-CN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029126"/>
                  </a:ext>
                </a:extLst>
              </a:tr>
              <a:tr h="2461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长浮点数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11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52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64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3FFH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1023</a:t>
                      </a:r>
                      <a:endParaRPr lang="zh-CN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634313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60608ED7-988A-402A-8826-7A7C6D4C1E60}"/>
              </a:ext>
            </a:extLst>
          </p:cNvPr>
          <p:cNvSpPr txBox="1"/>
          <p:nvPr/>
        </p:nvSpPr>
        <p:spPr>
          <a:xfrm>
            <a:off x="8931769" y="769260"/>
            <a:ext cx="2157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隐藏表示最高位</a:t>
            </a:r>
            <a:r>
              <a:rPr lang="en-US" altLang="zh-CN" sz="20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F1700-E16B-48AA-A89E-03F1DAEDBFA1}"/>
              </a:ext>
            </a:extLst>
          </p:cNvPr>
          <p:cNvSpPr txBox="1"/>
          <p:nvPr/>
        </p:nvSpPr>
        <p:spPr>
          <a:xfrm>
            <a:off x="9743802" y="1458315"/>
            <a:ext cx="180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表示尾数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1.M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3A9384-7F42-4D6F-9D1E-746B7C824524}"/>
              </a:ext>
            </a:extLst>
          </p:cNvPr>
          <p:cNvSpPr txBox="1"/>
          <p:nvPr/>
        </p:nvSpPr>
        <p:spPr>
          <a:xfrm>
            <a:off x="311570" y="1376009"/>
            <a:ext cx="18580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阶码全</a:t>
            </a:r>
            <a:r>
              <a:rPr lang="en-US" altLang="zh-CN" sz="20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、全</a:t>
            </a:r>
            <a:r>
              <a:rPr lang="en-US" altLang="zh-CN" sz="20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0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用作特殊用途</a:t>
            </a:r>
            <a:endParaRPr lang="zh-CN" altLang="en-US" dirty="0"/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A69C9E4E-FC6F-415D-925C-19A0F0EB6A18}"/>
              </a:ext>
            </a:extLst>
          </p:cNvPr>
          <p:cNvSpPr/>
          <p:nvPr/>
        </p:nvSpPr>
        <p:spPr>
          <a:xfrm>
            <a:off x="4839920" y="2525313"/>
            <a:ext cx="2073443" cy="584774"/>
          </a:xfrm>
          <a:prstGeom prst="wedgeRoundRectCallout">
            <a:avLst>
              <a:gd name="adj1" fmla="val -45179"/>
              <a:gd name="adj2" fmla="val 205564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真值正常范围：</a:t>
            </a:r>
            <a:r>
              <a:rPr lang="en-US" altLang="zh-CN" sz="2000" dirty="0">
                <a:solidFill>
                  <a:schemeClr val="bg1"/>
                </a:solidFill>
              </a:rPr>
              <a:t>-126</a:t>
            </a:r>
            <a:r>
              <a:rPr lang="zh-CN" altLang="en-US" sz="2000" dirty="0">
                <a:solidFill>
                  <a:schemeClr val="bg1"/>
                </a:solidFill>
              </a:rPr>
              <a:t>～</a:t>
            </a:r>
            <a:r>
              <a:rPr lang="en-US" altLang="zh-CN" sz="2000" dirty="0">
                <a:solidFill>
                  <a:schemeClr val="bg1"/>
                </a:solidFill>
              </a:rPr>
              <a:t>127</a:t>
            </a:r>
            <a:endParaRPr lang="zh-CN" altLang="en-US" sz="2000" baseline="300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EE3B21-039F-4919-8C1B-6B80251868EB}"/>
              </a:ext>
            </a:extLst>
          </p:cNvPr>
          <p:cNvSpPr txBox="1"/>
          <p:nvPr/>
        </p:nvSpPr>
        <p:spPr>
          <a:xfrm>
            <a:off x="144799" y="4813524"/>
            <a:ext cx="1236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短浮点数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4D405C4-904A-485D-9F34-6C74635F83D2}"/>
              </a:ext>
            </a:extLst>
          </p:cNvPr>
          <p:cNvSpPr txBox="1"/>
          <p:nvPr/>
        </p:nvSpPr>
        <p:spPr>
          <a:xfrm>
            <a:off x="144799" y="5229023"/>
            <a:ext cx="1236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长浮点数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A63C1D-9F39-4D38-8313-5912CE195B12}"/>
              </a:ext>
            </a:extLst>
          </p:cNvPr>
          <p:cNvSpPr txBox="1"/>
          <p:nvPr/>
        </p:nvSpPr>
        <p:spPr>
          <a:xfrm>
            <a:off x="8751640" y="6028905"/>
            <a:ext cx="3316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阶码真值</a:t>
            </a:r>
            <a:r>
              <a:rPr lang="en-US" altLang="zh-CN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移码</a:t>
            </a:r>
            <a:r>
              <a:rPr lang="en-US" altLang="zh-CN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偏移量</a:t>
            </a:r>
          </a:p>
        </p:txBody>
      </p:sp>
    </p:spTree>
    <p:extLst>
      <p:ext uri="{BB962C8B-B14F-4D97-AF65-F5344CB8AC3E}">
        <p14:creationId xmlns:p14="http://schemas.microsoft.com/office/powerpoint/2010/main" val="31489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/>
      <p:bldP spid="15" grpId="0"/>
      <p:bldP spid="17" grpId="0"/>
      <p:bldP spid="18" grpId="0" animBg="1"/>
      <p:bldP spid="19" grpId="0"/>
      <p:bldP spid="20" grpId="0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754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C846737-A0BB-417C-A27C-A93AFAC11E2B}"/>
              </a:ext>
            </a:extLst>
          </p:cNvPr>
          <p:cNvSpPr txBox="1"/>
          <p:nvPr/>
        </p:nvSpPr>
        <p:spPr>
          <a:xfrm>
            <a:off x="1420890" y="1042319"/>
            <a:ext cx="1024974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例：将十进制数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-0.75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转换为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IEEE 754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的单精度浮点数格式表示。</a:t>
            </a:r>
            <a:endParaRPr lang="zh-CN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D546FF0-6718-4C9B-9BC6-E997AC1CEEE9}"/>
                  </a:ext>
                </a:extLst>
              </p:cNvPr>
              <p:cNvSpPr txBox="1"/>
              <p:nvPr/>
            </p:nvSpPr>
            <p:spPr>
              <a:xfrm>
                <a:off x="1420890" y="1591392"/>
                <a:ext cx="7352977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−0.75</m:t>
                              </m:r>
                            </m:e>
                          </m:d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10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−0.11</m:t>
                              </m:r>
                            </m:e>
                          </m:d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(−1.1)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D546FF0-6718-4C9B-9BC6-E997AC1CE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90" y="1591392"/>
                <a:ext cx="735297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289BF3A9-4ADE-4915-B974-C1D688113052}"/>
              </a:ext>
            </a:extLst>
          </p:cNvPr>
          <p:cNvSpPr txBox="1"/>
          <p:nvPr/>
        </p:nvSpPr>
        <p:spPr>
          <a:xfrm>
            <a:off x="1420889" y="2009016"/>
            <a:ext cx="7352977" cy="41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数符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尾数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.100000…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隐含最高位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1）</a:t>
            </a:r>
          </a:p>
          <a:p>
            <a:pPr>
              <a:lnSpc>
                <a:spcPct val="150000"/>
              </a:lnSpc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阶码真值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=-1</a:t>
            </a:r>
          </a:p>
          <a:p>
            <a:pPr>
              <a:lnSpc>
                <a:spcPct val="150000"/>
              </a:lnSpc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单精度浮点偏移量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=127D</a:t>
            </a:r>
          </a:p>
          <a:p>
            <a:pPr>
              <a:lnSpc>
                <a:spcPct val="150000"/>
              </a:lnSpc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移码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阶码真值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偏移量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=-1+127=126=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0111 1110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凑足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011 1111 0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100 0000 0000 0000 0000 0000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754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C846737-A0BB-417C-A27C-A93AFAC11E2B}"/>
              </a:ext>
            </a:extLst>
          </p:cNvPr>
          <p:cNvSpPr txBox="1"/>
          <p:nvPr/>
        </p:nvSpPr>
        <p:spPr>
          <a:xfrm>
            <a:off x="1383632" y="1198729"/>
            <a:ext cx="103941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例：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IEEE 754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的单精度浮点数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C0 A0 00 00H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的值是多少。</a:t>
            </a:r>
            <a:endParaRPr lang="zh-CN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89BF3A9-4ADE-4915-B974-C1D688113052}"/>
                  </a:ext>
                </a:extLst>
              </p:cNvPr>
              <p:cNvSpPr txBox="1"/>
              <p:nvPr/>
            </p:nvSpPr>
            <p:spPr>
              <a:xfrm>
                <a:off x="1383632" y="2140896"/>
                <a:ext cx="10394175" cy="362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数符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1  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→是个负数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尾数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.0100000…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隐含最高位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1）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→尾数真值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  <a:r>
                  <a:rPr lang="en-US" altLang="zh-CN" sz="2600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  <m: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.</m:t>
                            </m:r>
                            <m:r>
                              <a:rPr lang="en-US" altLang="zh-CN" sz="2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01</m:t>
                            </m:r>
                          </m:e>
                        </m:d>
                      </m:e>
                      <m:sub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移码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10000001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，若看作无符号数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=129D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单精度浮点偏移量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=127D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阶码真值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  <a:r>
                  <a:rPr lang="zh-CN" altLang="en-US" sz="26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移码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-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偏移量 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= 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1000</a:t>
                </a:r>
                <a:r>
                  <a:rPr kumimoji="0" lang="en-US" altLang="zh-CN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0001</a:t>
                </a:r>
                <a:r>
                  <a:rPr kumimoji="0" lang="en-US" altLang="zh-CN" sz="2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–01111111 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= 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0000 0010 = 2D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→浮点数真值</a:t>
                </a:r>
                <a:r>
                  <a:rPr lang="en-US" altLang="zh-CN" sz="2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  <a:r>
                  <a:rPr lang="en-US" altLang="zh-CN" sz="2600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2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  <m: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.</m:t>
                            </m:r>
                            <m:r>
                              <a:rPr lang="en-US" altLang="zh-CN" sz="2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01</m:t>
                            </m:r>
                          </m:e>
                        </m:d>
                      </m:e>
                      <m:sub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−1.25</m:t>
                    </m:r>
                    <m:r>
                      <a:rPr lang="en-US" altLang="zh-CN" sz="2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=−5.0</m:t>
                    </m:r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89BF3A9-4ADE-4915-B974-C1D688113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32" y="2140896"/>
                <a:ext cx="10394175" cy="3624775"/>
              </a:xfrm>
              <a:prstGeom prst="rect">
                <a:avLst/>
              </a:prstGeom>
              <a:blipFill>
                <a:blip r:embed="rId3"/>
                <a:stretch>
                  <a:fillRect l="-1056"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1D3CFD9-BA36-47EC-84F0-D95480010CDE}"/>
              </a:ext>
            </a:extLst>
          </p:cNvPr>
          <p:cNvSpPr txBox="1"/>
          <p:nvPr/>
        </p:nvSpPr>
        <p:spPr>
          <a:xfrm>
            <a:off x="1371292" y="1614331"/>
            <a:ext cx="10495611" cy="598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C0 A0 00 00H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→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100 </a:t>
            </a:r>
            <a:r>
              <a:rPr lang="en-US" altLang="zh-CN" sz="2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0000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1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010 0000 0000 0000 0000 0000</a:t>
            </a:r>
          </a:p>
        </p:txBody>
      </p:sp>
    </p:spTree>
    <p:extLst>
      <p:ext uri="{BB962C8B-B14F-4D97-AF65-F5344CB8AC3E}">
        <p14:creationId xmlns:p14="http://schemas.microsoft.com/office/powerpoint/2010/main" val="183623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382732" y="160749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BCD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(8421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9ADC2D12-E38D-430B-A77F-B3046CC5E463}"/>
              </a:ext>
            </a:extLst>
          </p:cNvPr>
          <p:cNvSpPr txBox="1">
            <a:spLocks/>
          </p:cNvSpPr>
          <p:nvPr/>
        </p:nvSpPr>
        <p:spPr bwMode="auto">
          <a:xfrm>
            <a:off x="2036704" y="1294136"/>
            <a:ext cx="7772400" cy="49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l"/>
              <a:defRPr sz="2600" b="0">
                <a:solidFill>
                  <a:schemeClr val="tx2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sz="2200" b="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l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lvl="1" indent="0" defTabSz="914400">
              <a:buFont typeface="Wingdings" panose="05000000000000000000" pitchFamily="2" charset="2"/>
              <a:buNone/>
            </a:pPr>
            <a:r>
              <a:rPr lang="en-US" altLang="zh-CN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位二进制数表示一位十进制数</a:t>
            </a:r>
            <a:endParaRPr lang="en-US" altLang="zh-CN" sz="2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5102E55-D677-4113-8627-4E8005623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57569"/>
              </p:ext>
            </p:extLst>
          </p:nvPr>
        </p:nvGraphicFramePr>
        <p:xfrm>
          <a:off x="2036704" y="2342087"/>
          <a:ext cx="7772400" cy="2926080"/>
        </p:xfrm>
        <a:graphic>
          <a:graphicData uri="http://schemas.openxmlformats.org/drawingml/2006/table">
            <a:tbl>
              <a:tblPr firstRow="1" bandRow="1"/>
              <a:tblGrid>
                <a:gridCol w="1943100">
                  <a:extLst>
                    <a:ext uri="{9D8B030D-6E8A-4147-A177-3AD203B41FA5}">
                      <a16:colId xmlns:a16="http://schemas.microsoft.com/office/drawing/2014/main" val="344744530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50974387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991032189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8643995"/>
                    </a:ext>
                  </a:extLst>
                </a:gridCol>
              </a:tblGrid>
              <a:tr h="453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BCD</a:t>
                      </a:r>
                      <a:r>
                        <a:rPr lang="zh-CN" altLang="en-US" sz="260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zh-CN" altLang="en-US" sz="260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十进制数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BCD</a:t>
                      </a:r>
                      <a:r>
                        <a:rPr lang="zh-CN" altLang="en-US" sz="260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</a:t>
                      </a:r>
                    </a:p>
                  </a:txBody>
                  <a:tcPr>
                    <a:lnL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zh-CN" altLang="en-US" sz="260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十进制数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450450"/>
                  </a:ext>
                </a:extLst>
              </a:tr>
              <a:tr h="453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0000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0101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850858"/>
                  </a:ext>
                </a:extLst>
              </a:tr>
              <a:tr h="453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0001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0110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3576"/>
                  </a:ext>
                </a:extLst>
              </a:tr>
              <a:tr h="453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0010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0111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002685"/>
                  </a:ext>
                </a:extLst>
              </a:tr>
              <a:tr h="453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0011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94502"/>
                  </a:ext>
                </a:extLst>
              </a:tr>
              <a:tr h="453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0100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E4A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33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05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754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C846737-A0BB-417C-A27C-A93AFAC11E2B}"/>
              </a:ext>
            </a:extLst>
          </p:cNvPr>
          <p:cNvSpPr txBox="1"/>
          <p:nvPr/>
        </p:nvSpPr>
        <p:spPr>
          <a:xfrm>
            <a:off x="2219658" y="1048001"/>
            <a:ext cx="961323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IEEE 754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单精度浮点数能表示的最小绝对值、最大绝对值是多少？</a:t>
            </a:r>
            <a:endParaRPr lang="zh-CN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89BF3A9-4ADE-4915-B974-C1D688113052}"/>
                  </a:ext>
                </a:extLst>
              </p:cNvPr>
              <p:cNvSpPr txBox="1"/>
              <p:nvPr/>
            </p:nvSpPr>
            <p:spPr>
              <a:xfrm>
                <a:off x="2219658" y="1709326"/>
                <a:ext cx="8822669" cy="1213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最小绝对值：尾数全为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，阶码真值最小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-126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，对应移码机器数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0000 0001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，此时整体的真值为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1.0</m:t>
                            </m:r>
                          </m:e>
                        </m:d>
                      </m:e>
                      <m:sub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−126</m:t>
                        </m:r>
                      </m:sup>
                    </m:sSup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89BF3A9-4ADE-4915-B974-C1D688113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658" y="1709326"/>
                <a:ext cx="8822669" cy="1213537"/>
              </a:xfrm>
              <a:prstGeom prst="rect">
                <a:avLst/>
              </a:prstGeom>
              <a:blipFill>
                <a:blip r:embed="rId3"/>
                <a:stretch>
                  <a:fillRect l="-1244" b="-11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788D4C-A3CB-4D1B-ADBC-04AE334B4DC6}"/>
                  </a:ext>
                </a:extLst>
              </p:cNvPr>
              <p:cNvSpPr txBox="1"/>
              <p:nvPr/>
            </p:nvSpPr>
            <p:spPr>
              <a:xfrm>
                <a:off x="2219658" y="3005386"/>
                <a:ext cx="8962363" cy="1213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最大绝对值：尾数全为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，阶码真值最大</a:t>
                </a:r>
                <a:r>
                  <a:rPr lang="en-US" altLang="zh-CN" sz="26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127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，对应移码机器数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1111 1110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，此时整体的真值为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1.</m:t>
                            </m:r>
                            <m:r>
                              <a:rPr lang="en-US" altLang="zh-CN" sz="2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11…11</m:t>
                            </m:r>
                          </m:e>
                        </m:d>
                      </m:e>
                      <m:sub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127</m:t>
                        </m:r>
                      </m:sup>
                    </m:sSup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788D4C-A3CB-4D1B-ADBC-04AE334B4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658" y="3005386"/>
                <a:ext cx="8962363" cy="1213537"/>
              </a:xfrm>
              <a:prstGeom prst="rect">
                <a:avLst/>
              </a:prstGeom>
              <a:blipFill>
                <a:blip r:embed="rId4"/>
                <a:stretch>
                  <a:fillRect l="-1224" b="-11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3">
                <a:extLst>
                  <a:ext uri="{FF2B5EF4-FFF2-40B4-BE49-F238E27FC236}">
                    <a16:creationId xmlns:a16="http://schemas.microsoft.com/office/drawing/2014/main" id="{A75A3045-8513-481E-9FC2-98CD958B0A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699688"/>
                  </p:ext>
                </p:extLst>
              </p:nvPr>
            </p:nvGraphicFramePr>
            <p:xfrm>
              <a:off x="499011" y="4315099"/>
              <a:ext cx="11193978" cy="22599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38274">
                      <a:extLst>
                        <a:ext uri="{9D8B030D-6E8A-4147-A177-3AD203B41FA5}">
                          <a16:colId xmlns:a16="http://schemas.microsoft.com/office/drawing/2014/main" val="2044169467"/>
                        </a:ext>
                      </a:extLst>
                    </a:gridCol>
                    <a:gridCol w="4469550">
                      <a:extLst>
                        <a:ext uri="{9D8B030D-6E8A-4147-A177-3AD203B41FA5}">
                          <a16:colId xmlns:a16="http://schemas.microsoft.com/office/drawing/2014/main" val="1745667416"/>
                        </a:ext>
                      </a:extLst>
                    </a:gridCol>
                    <a:gridCol w="4486154">
                      <a:extLst>
                        <a:ext uri="{9D8B030D-6E8A-4147-A177-3AD203B41FA5}">
                          <a16:colId xmlns:a16="http://schemas.microsoft.com/office/drawing/2014/main" val="1075435232"/>
                        </a:ext>
                      </a:extLst>
                    </a:gridCol>
                  </a:tblGrid>
                  <a:tr h="420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600" dirty="0"/>
                            <a:t>格式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600" dirty="0"/>
                            <a:t>规格化的最小绝对值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600" dirty="0"/>
                            <a:t>规格化的最大绝对值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3089328"/>
                      </a:ext>
                    </a:extLst>
                  </a:tr>
                  <a:tr h="420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600" dirty="0"/>
                            <a:t>短浮点数（单精度）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600" dirty="0"/>
                            <a:t>E=1,</a:t>
                          </a:r>
                          <a:r>
                            <a:rPr lang="en-US" altLang="zh-CN" sz="2600" baseline="0" dirty="0"/>
                            <a:t> </a:t>
                          </a:r>
                          <a:r>
                            <a:rPr lang="en-US" altLang="zh-CN" sz="2600" dirty="0"/>
                            <a:t>M=0,</a:t>
                          </a:r>
                          <a:r>
                            <a:rPr lang="en-US" altLang="zh-CN" sz="2600" baseline="0" dirty="0"/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1.0</m:t>
                                </m:r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2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1−127</m:t>
                                    </m:r>
                                  </m:sup>
                                </m:sSup>
                                <m:r>
                                  <a:rPr kumimoji="0" lang="en-US" altLang="zh-CN" sz="2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0" lang="en-US" altLang="zh-CN" sz="2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2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−126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600" dirty="0"/>
                            <a:t>E=254, M=.11…1,</a:t>
                          </a:r>
                        </a:p>
                        <a:p>
                          <a:pPr algn="ctr"/>
                          <a:r>
                            <a:rPr lang="en-US" altLang="zh-CN" sz="2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zh-CN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(2−</m:t>
                              </m:r>
                              <m:sSup>
                                <m:sSupPr>
                                  <m:ctrlP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−23</m:t>
                                  </m:r>
                                </m:sup>
                              </m:sSup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127</m:t>
                                  </m:r>
                                </m:sup>
                              </m:sSup>
                            </m:oMath>
                          </a14:m>
                          <a:endParaRPr lang="zh-CN" altLang="en-US" sz="2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2394808"/>
                      </a:ext>
                    </a:extLst>
                  </a:tr>
                  <a:tr h="420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600" dirty="0"/>
                            <a:t>长浮点数（双精度）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600" dirty="0"/>
                            <a:t>E=1, M=0, </a:t>
                          </a:r>
                          <a:endParaRPr kumimoji="0" lang="en-US" altLang="zh-CN" sz="2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1.0</m:t>
                                </m:r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2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1−1024</m:t>
                                    </m:r>
                                  </m:sup>
                                </m:sSup>
                                <m:r>
                                  <a:rPr kumimoji="0" lang="en-US" altLang="zh-CN" sz="2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0" lang="en-US" altLang="zh-CN" sz="2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0" lang="en-US" altLang="zh-CN" sz="2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−1023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600" dirty="0"/>
                            <a:t>E=2046, M=.11…1,</a:t>
                          </a:r>
                        </a:p>
                        <a:p>
                          <a:pPr algn="ctr"/>
                          <a:r>
                            <a:rPr lang="en-US" altLang="zh-CN" sz="2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zh-CN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(2−</m:t>
                              </m:r>
                              <m:sSup>
                                <m:sSupPr>
                                  <m:ctrlP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−52</m:t>
                                  </m:r>
                                </m:sup>
                              </m:sSup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1023</m:t>
                                  </m:r>
                                </m:sup>
                              </m:sSup>
                            </m:oMath>
                          </a14:m>
                          <a:endParaRPr lang="zh-CN" altLang="en-US" sz="2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5029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3">
                <a:extLst>
                  <a:ext uri="{FF2B5EF4-FFF2-40B4-BE49-F238E27FC236}">
                    <a16:creationId xmlns:a16="http://schemas.microsoft.com/office/drawing/2014/main" id="{A75A3045-8513-481E-9FC2-98CD958B0A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699688"/>
                  </p:ext>
                </p:extLst>
              </p:nvPr>
            </p:nvGraphicFramePr>
            <p:xfrm>
              <a:off x="499011" y="4315099"/>
              <a:ext cx="11193978" cy="22599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38274">
                      <a:extLst>
                        <a:ext uri="{9D8B030D-6E8A-4147-A177-3AD203B41FA5}">
                          <a16:colId xmlns:a16="http://schemas.microsoft.com/office/drawing/2014/main" val="2044169467"/>
                        </a:ext>
                      </a:extLst>
                    </a:gridCol>
                    <a:gridCol w="4469550">
                      <a:extLst>
                        <a:ext uri="{9D8B030D-6E8A-4147-A177-3AD203B41FA5}">
                          <a16:colId xmlns:a16="http://schemas.microsoft.com/office/drawing/2014/main" val="1745667416"/>
                        </a:ext>
                      </a:extLst>
                    </a:gridCol>
                    <a:gridCol w="4486154">
                      <a:extLst>
                        <a:ext uri="{9D8B030D-6E8A-4147-A177-3AD203B41FA5}">
                          <a16:colId xmlns:a16="http://schemas.microsoft.com/office/drawing/2014/main" val="1075435232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600" dirty="0"/>
                            <a:t>格式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600" dirty="0"/>
                            <a:t>规格化的最小绝对值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600" dirty="0"/>
                            <a:t>规格化的最大绝对值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3089328"/>
                      </a:ext>
                    </a:extLst>
                  </a:tr>
                  <a:tr h="883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600" dirty="0"/>
                            <a:t>短浮点数（单精度）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341" t="-59589" r="-101091" b="-117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9525" t="-59589" r="-543" b="-1178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2394808"/>
                      </a:ext>
                    </a:extLst>
                  </a:tr>
                  <a:tr h="888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600" dirty="0"/>
                            <a:t>长浮点数（双精度）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341" t="-159589" r="-101091" b="-17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9525" t="-159589" r="-543" b="-178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5029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B149C497-A354-4C85-B268-6D5C067A060D}"/>
              </a:ext>
            </a:extLst>
          </p:cNvPr>
          <p:cNvSpPr/>
          <p:nvPr/>
        </p:nvSpPr>
        <p:spPr>
          <a:xfrm>
            <a:off x="499011" y="1564508"/>
            <a:ext cx="1645028" cy="2093092"/>
          </a:xfrm>
          <a:prstGeom prst="wedgeRoundRectCallout">
            <a:avLst>
              <a:gd name="adj1" fmla="val 58345"/>
              <a:gd name="adj2" fmla="val 8255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若要表示的数绝对值还要更小，怎么办？</a:t>
            </a:r>
          </a:p>
        </p:txBody>
      </p:sp>
    </p:spTree>
    <p:extLst>
      <p:ext uri="{BB962C8B-B14F-4D97-AF65-F5344CB8AC3E}">
        <p14:creationId xmlns:p14="http://schemas.microsoft.com/office/powerpoint/2010/main" val="21494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754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62719DC-A52C-4BA3-9A05-BA708AFE58E0}"/>
                  </a:ext>
                </a:extLst>
              </p:cNvPr>
              <p:cNvSpPr txBox="1"/>
              <p:nvPr/>
            </p:nvSpPr>
            <p:spPr>
              <a:xfrm>
                <a:off x="2503732" y="3083227"/>
                <a:ext cx="9443626" cy="493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只有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≤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E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≤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254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时，真值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00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00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00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00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00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00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00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zh-CN" altLang="en-US" sz="26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62719DC-A52C-4BA3-9A05-BA708AFE5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32" y="3083227"/>
                <a:ext cx="9443626" cy="493725"/>
              </a:xfrm>
              <a:prstGeom prst="rect">
                <a:avLst/>
              </a:prstGeom>
              <a:blipFill>
                <a:blip r:embed="rId3"/>
                <a:stretch>
                  <a:fillRect l="-1162" t="-14815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28E8ED1-2F8B-4205-A507-0785602D98F9}"/>
                  </a:ext>
                </a:extLst>
              </p:cNvPr>
              <p:cNvSpPr txBox="1"/>
              <p:nvPr/>
            </p:nvSpPr>
            <p:spPr>
              <a:xfrm>
                <a:off x="1607523" y="4697627"/>
                <a:ext cx="10082166" cy="1877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当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阶码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全为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，尾数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不全为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时，表示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非规格化小数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(0.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−126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0" marR="0" lvl="0" indent="0" algn="l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当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阶码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全为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，尾数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全为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时，表示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真值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±0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当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阶码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全为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，尾数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全为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时，表示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±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∞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当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阶码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全为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，尾数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不全为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时，表示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非数值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“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NaN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”（Not a Number）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28E8ED1-2F8B-4205-A507-0785602D9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523" y="4697627"/>
                <a:ext cx="10082166" cy="1877437"/>
              </a:xfrm>
              <a:prstGeom prst="rect">
                <a:avLst/>
              </a:prstGeom>
              <a:blipFill>
                <a:blip r:embed="rId6"/>
                <a:stretch>
                  <a:fillRect l="-967" t="-3896" b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B1BEB073-6A88-4992-BC66-4447DC03CAE0}"/>
              </a:ext>
            </a:extLst>
          </p:cNvPr>
          <p:cNvSpPr/>
          <p:nvPr/>
        </p:nvSpPr>
        <p:spPr>
          <a:xfrm>
            <a:off x="8361222" y="3505614"/>
            <a:ext cx="1521483" cy="954814"/>
          </a:xfrm>
          <a:prstGeom prst="wedgeRoundRectCallout">
            <a:avLst>
              <a:gd name="adj1" fmla="val 2230"/>
              <a:gd name="adj2" fmla="val 85688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</a:rPr>
              <a:t>隐含最高位变为</a:t>
            </a:r>
            <a:r>
              <a:rPr lang="en-US" altLang="zh-CN" sz="2200" dirty="0">
                <a:solidFill>
                  <a:schemeClr val="bg1"/>
                </a:solidFill>
              </a:rPr>
              <a:t>0</a:t>
            </a:r>
            <a:endParaRPr lang="zh-CN" altLang="en-US" sz="2200" dirty="0">
              <a:solidFill>
                <a:schemeClr val="bg1"/>
              </a:solidFill>
            </a:endParaRPr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81A7495C-FC16-4C3A-A3DB-785E8DE965BF}"/>
              </a:ext>
            </a:extLst>
          </p:cNvPr>
          <p:cNvSpPr/>
          <p:nvPr/>
        </p:nvSpPr>
        <p:spPr>
          <a:xfrm>
            <a:off x="10094496" y="3448689"/>
            <a:ext cx="1699490" cy="954814"/>
          </a:xfrm>
          <a:prstGeom prst="wedgeRoundRectCallout">
            <a:avLst>
              <a:gd name="adj1" fmla="val 14681"/>
              <a:gd name="adj2" fmla="val 84277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</a:rPr>
              <a:t>阶码真值固定视为</a:t>
            </a:r>
            <a:r>
              <a:rPr lang="en-US" altLang="zh-CN" sz="2200" dirty="0">
                <a:solidFill>
                  <a:schemeClr val="bg1"/>
                </a:solidFill>
              </a:rPr>
              <a:t>-126</a:t>
            </a:r>
            <a:endParaRPr lang="zh-CN" altLang="en-US" sz="2200" dirty="0">
              <a:solidFill>
                <a:schemeClr val="bg1"/>
              </a:solidFill>
            </a:endParaRPr>
          </a:p>
        </p:txBody>
      </p:sp>
      <p:sp>
        <p:nvSpPr>
          <p:cNvPr id="19" name="对话气泡: 圆角矩形 18">
            <a:extLst>
              <a:ext uri="{FF2B5EF4-FFF2-40B4-BE49-F238E27FC236}">
                <a16:creationId xmlns:a16="http://schemas.microsoft.com/office/drawing/2014/main" id="{B27B28A3-A328-4D1C-BF03-8A66AC6CC882}"/>
              </a:ext>
            </a:extLst>
          </p:cNvPr>
          <p:cNvSpPr/>
          <p:nvPr/>
        </p:nvSpPr>
        <p:spPr>
          <a:xfrm>
            <a:off x="8627180" y="5278933"/>
            <a:ext cx="2157006" cy="714824"/>
          </a:xfrm>
          <a:prstGeom prst="wedgeRoundRectCallout">
            <a:avLst>
              <a:gd name="adj1" fmla="val -58415"/>
              <a:gd name="adj2" fmla="val 54173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</a:rPr>
              <a:t>如：</a:t>
            </a:r>
            <a:r>
              <a:rPr lang="en-US" altLang="zh-CN" sz="2200" dirty="0">
                <a:solidFill>
                  <a:schemeClr val="bg1"/>
                </a:solidFill>
              </a:rPr>
              <a:t>0/0</a:t>
            </a:r>
            <a:r>
              <a:rPr lang="zh-CN" altLang="en-US" sz="2200" dirty="0">
                <a:solidFill>
                  <a:schemeClr val="bg1"/>
                </a:solidFill>
              </a:rPr>
              <a:t>、∞</a:t>
            </a:r>
            <a:r>
              <a:rPr lang="en-US" altLang="zh-CN" sz="2200" dirty="0">
                <a:solidFill>
                  <a:schemeClr val="bg1"/>
                </a:solidFill>
              </a:rPr>
              <a:t>-</a:t>
            </a:r>
            <a:r>
              <a:rPr lang="zh-CN" altLang="en-US" sz="2200" dirty="0">
                <a:solidFill>
                  <a:schemeClr val="bg1"/>
                </a:solidFill>
              </a:rPr>
              <a:t>∞等非法运算时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54F40B-35BE-4FF3-8B6B-1596F665C58E}"/>
              </a:ext>
            </a:extLst>
          </p:cNvPr>
          <p:cNvSpPr txBox="1"/>
          <p:nvPr/>
        </p:nvSpPr>
        <p:spPr>
          <a:xfrm>
            <a:off x="2219658" y="1048001"/>
            <a:ext cx="961323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IEEE 754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单精度浮点数能表示的最小绝对值、最大绝对值是多少？</a:t>
            </a:r>
            <a:endParaRPr lang="zh-CN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6305C58-858A-4B84-8F1A-69F82E9C1AD8}"/>
                  </a:ext>
                </a:extLst>
              </p:cNvPr>
              <p:cNvSpPr txBox="1"/>
              <p:nvPr/>
            </p:nvSpPr>
            <p:spPr>
              <a:xfrm>
                <a:off x="2219658" y="1709326"/>
                <a:ext cx="8822669" cy="1213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最小绝对值：尾数全为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，阶码真值最小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-126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，对应移码机器数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0000 0001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，此时整体的真值为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1.0</m:t>
                            </m:r>
                          </m:e>
                        </m:d>
                      </m:e>
                      <m:sub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−126</m:t>
                        </m:r>
                      </m:sup>
                    </m:sSup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6305C58-858A-4B84-8F1A-69F82E9C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658" y="1709326"/>
                <a:ext cx="8822669" cy="1213537"/>
              </a:xfrm>
              <a:prstGeom prst="rect">
                <a:avLst/>
              </a:prstGeom>
              <a:blipFill>
                <a:blip r:embed="rId7"/>
                <a:stretch>
                  <a:fillRect l="-1244" b="-11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6096E6C8-10A3-4E74-97A2-A016248ED80B}"/>
              </a:ext>
            </a:extLst>
          </p:cNvPr>
          <p:cNvSpPr/>
          <p:nvPr/>
        </p:nvSpPr>
        <p:spPr>
          <a:xfrm>
            <a:off x="499011" y="1564508"/>
            <a:ext cx="1645028" cy="2093092"/>
          </a:xfrm>
          <a:prstGeom prst="wedgeRoundRectCallout">
            <a:avLst>
              <a:gd name="adj1" fmla="val 58345"/>
              <a:gd name="adj2" fmla="val 8255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若要表示的数绝对值还要更小，怎么办？</a:t>
            </a:r>
          </a:p>
        </p:txBody>
      </p:sp>
    </p:spTree>
    <p:extLst>
      <p:ext uri="{BB962C8B-B14F-4D97-AF65-F5344CB8AC3E}">
        <p14:creationId xmlns:p14="http://schemas.microsoft.com/office/powerpoint/2010/main" val="387397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  <p:bldP spid="1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754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8F9A6F-E374-4689-96FD-3B01453A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33" y="867711"/>
            <a:ext cx="10489532" cy="1681249"/>
          </a:xfrm>
          <a:prstGeom prst="rect">
            <a:avLst/>
          </a:prstGeom>
        </p:spPr>
      </p:pic>
      <p:graphicFrame>
        <p:nvGraphicFramePr>
          <p:cNvPr id="20" name="表格 6">
            <a:extLst>
              <a:ext uri="{FF2B5EF4-FFF2-40B4-BE49-F238E27FC236}">
                <a16:creationId xmlns:a16="http://schemas.microsoft.com/office/drawing/2014/main" id="{775218F2-9118-4128-A7EE-2F10B1DF4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913571"/>
              </p:ext>
            </p:extLst>
          </p:nvPr>
        </p:nvGraphicFramePr>
        <p:xfrm>
          <a:off x="1240589" y="2575560"/>
          <a:ext cx="971082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260">
                  <a:extLst>
                    <a:ext uri="{9D8B030D-6E8A-4147-A177-3AD203B41FA5}">
                      <a16:colId xmlns:a16="http://schemas.microsoft.com/office/drawing/2014/main" val="452912861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3293538490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3201047572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1852598114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2838141141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1705458746"/>
                    </a:ext>
                  </a:extLst>
                </a:gridCol>
                <a:gridCol w="1387260">
                  <a:extLst>
                    <a:ext uri="{9D8B030D-6E8A-4147-A177-3AD203B41FA5}">
                      <a16:colId xmlns:a16="http://schemas.microsoft.com/office/drawing/2014/main" val="1769598418"/>
                    </a:ext>
                  </a:extLst>
                </a:gridCol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类型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数符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阶码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尾数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总位数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偏置值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14558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十六进制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十进制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0638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短浮点数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8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23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32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7FH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127</a:t>
                      </a:r>
                      <a:endParaRPr lang="zh-CN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02912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长浮点数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11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52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64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3FFH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1023</a:t>
                      </a:r>
                      <a:endParaRPr lang="zh-CN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6343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50EE70A-9AEC-4C46-A894-41763A56210E}"/>
                  </a:ext>
                </a:extLst>
              </p:cNvPr>
              <p:cNvSpPr txBox="1"/>
              <p:nvPr/>
            </p:nvSpPr>
            <p:spPr>
              <a:xfrm>
                <a:off x="851233" y="4526746"/>
                <a:ext cx="12019547" cy="2048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由浮点数确定真值（阶码不是全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lang="zh-CN" altLang="en-US" sz="2400" noProof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、也不是全</a:t>
                </a:r>
                <a:r>
                  <a:rPr lang="en-US" altLang="zh-CN" sz="2400" noProof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）：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457200" indent="-457200">
                  <a:buAutoNum type="arabicPeriod"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根据浮点数类型确定数符、阶码、尾数的长度</a:t>
                </a:r>
                <a:endParaRPr lang="en-US" altLang="zh-CN" sz="24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buAutoNum type="arabicPeriod"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确定尾数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1.M（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注意补充隐含的最高位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）</a:t>
                </a:r>
              </a:p>
              <a:p>
                <a:pPr marL="457200" indent="-457200">
                  <a:buAutoNum type="arabicPeriod"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确定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阶码的真值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=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移码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-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偏置值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（可将移码看作无符号数，用其值减去偏置值）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457200" indent="-457200">
                  <a:buAutoNum type="arabicPeriod"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真值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−偏置值</m:t>
                        </m:r>
                      </m:sup>
                    </m:sSup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50EE70A-9AEC-4C46-A894-41763A562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33" y="4526746"/>
                <a:ext cx="12019547" cy="2048318"/>
              </a:xfrm>
              <a:prstGeom prst="rect">
                <a:avLst/>
              </a:prstGeom>
              <a:blipFill>
                <a:blip r:embed="rId4"/>
                <a:stretch>
                  <a:fillRect l="-812" t="-2381" b="-50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71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浮点数的加减运算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0EE70A-9AEC-4C46-A894-41763A56210E}"/>
              </a:ext>
            </a:extLst>
          </p:cNvPr>
          <p:cNvSpPr txBox="1"/>
          <p:nvPr/>
        </p:nvSpPr>
        <p:spPr>
          <a:xfrm>
            <a:off x="204538" y="763572"/>
            <a:ext cx="2993190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浮点数加减运算步骤：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DB14FF-703C-42FB-8345-A4D4EF342AD4}"/>
              </a:ext>
            </a:extLst>
          </p:cNvPr>
          <p:cNvSpPr txBox="1"/>
          <p:nvPr/>
        </p:nvSpPr>
        <p:spPr>
          <a:xfrm>
            <a:off x="204538" y="1485679"/>
            <a:ext cx="2427705" cy="351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对阶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尾数加减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规格化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舍入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endParaRPr lang="en-US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判断溢出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710B872-A1BA-464C-861E-B8B18046858D}"/>
                  </a:ext>
                </a:extLst>
              </p:cNvPr>
              <p:cNvSpPr txBox="1"/>
              <p:nvPr/>
            </p:nvSpPr>
            <p:spPr>
              <a:xfrm>
                <a:off x="3161316" y="733799"/>
                <a:ext cx="5397147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9</m:t>
                      </m:r>
                      <m:r>
                        <a:rPr lang="en-US" altLang="zh-CN" sz="2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.</m:t>
                      </m:r>
                      <m:r>
                        <a:rPr lang="en-US" altLang="zh-CN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85211</m:t>
                      </m:r>
                      <m:r>
                        <a:rPr lang="en-US" altLang="zh-CN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altLang="zh-CN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9.96007×</m:t>
                      </m:r>
                      <m:sSup>
                        <m:sSupPr>
                          <m:ctrlPr>
                            <a:rPr lang="en-US" altLang="zh-CN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710B872-A1BA-464C-861E-B8B180468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316" y="733799"/>
                <a:ext cx="5397147" cy="69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0E3A4CE-70EF-489E-AF59-F368838A2A9D}"/>
                  </a:ext>
                </a:extLst>
              </p:cNvPr>
              <p:cNvSpPr txBox="1"/>
              <p:nvPr/>
            </p:nvSpPr>
            <p:spPr>
              <a:xfrm>
                <a:off x="2994528" y="1485852"/>
                <a:ext cx="9018334" cy="4664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ts val="3000"/>
                  </a:lnSpc>
                  <a:buFont typeface="+mj-ea"/>
                  <a:buAutoNum type="circleNumDbPlain"/>
                </a:pPr>
                <a:r>
                  <a:rPr kumimoji="0" lang="en-US" altLang="zh-CN" sz="24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.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85211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996007×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lnSpc>
                    <a:spcPts val="3000"/>
                  </a:lnSpc>
                  <a:buFont typeface="+mj-ea"/>
                  <a:buAutoNum type="circleNumDbPlain"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.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9517107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lnSpc>
                    <a:spcPts val="3000"/>
                  </a:lnSpc>
                  <a:buFont typeface="+mj-ea"/>
                  <a:buAutoNum type="circleNumDbPlain"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如果尾数加减出现类似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0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.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0099517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时，需要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“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左规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”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；如果尾数加减出现类似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.51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7107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时，需要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“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右规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”</a:t>
                </a:r>
              </a:p>
              <a:p>
                <a:pPr marL="457200" indent="-457200">
                  <a:lnSpc>
                    <a:spcPts val="3000"/>
                  </a:lnSpc>
                  <a:buFont typeface="+mj-ea"/>
                  <a:buAutoNum type="circleNumDbPlain"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若规定只能保留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6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位有效尾数，则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9.9517107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→</a:t>
                </a:r>
                <a:r>
                  <a:rPr lang="en-US" altLang="zh-CN" sz="2400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9.9517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1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  （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多余的直接舍弃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9.9517107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→</a:t>
                </a:r>
                <a:r>
                  <a:rPr lang="en-US" altLang="zh-CN" sz="2400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9.9517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2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  （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舍弃部分非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，则入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1）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CN" sz="2400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9.9517107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→</a:t>
                </a:r>
                <a:r>
                  <a:rPr lang="en-US" altLang="zh-CN" sz="2400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9.9517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1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  （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四舍五入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</a:p>
              <a:p>
                <a:pPr marL="457200" indent="-457200">
                  <a:lnSpc>
                    <a:spcPts val="3000"/>
                  </a:lnSpc>
                  <a:buFont typeface="+mj-ea"/>
                  <a:buAutoNum type="circleNumDbPlain" startAt="6"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若规定阶码不能超过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位，运算后阶码超出范围，则溢出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如：</a:t>
                </a:r>
                <a:r>
                  <a:rPr kumimoji="0" lang="en-US" altLang="zh-CN" sz="2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.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85211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99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996007×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99</m:t>
                        </m:r>
                      </m:sup>
                    </m:sSup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19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81218×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99</m:t>
                        </m:r>
                      </m:sup>
                    </m:sSup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规格化并用四舍五入的原则保留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6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位尾数，得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1.98122×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阶码超过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位，发生溢出（注：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尾数溢出未必导致整体溢出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0E3A4CE-70EF-489E-AF59-F368838A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28" y="1485852"/>
                <a:ext cx="9018334" cy="4664739"/>
              </a:xfrm>
              <a:prstGeom prst="rect">
                <a:avLst/>
              </a:prstGeom>
              <a:blipFill>
                <a:blip r:embed="rId4"/>
                <a:stretch>
                  <a:fillRect l="-676" t="-261" r="-1014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C2064237-8935-471C-AA03-689B21D68A81}"/>
              </a:ext>
            </a:extLst>
          </p:cNvPr>
          <p:cNvSpPr/>
          <p:nvPr/>
        </p:nvSpPr>
        <p:spPr>
          <a:xfrm>
            <a:off x="8739605" y="1051924"/>
            <a:ext cx="2311400" cy="656953"/>
          </a:xfrm>
          <a:prstGeom prst="wedgeRoundRectCallout">
            <a:avLst>
              <a:gd name="adj1" fmla="val -65064"/>
              <a:gd name="adj2" fmla="val 41279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</a:rPr>
              <a:t>小阶向大阶对齐</a:t>
            </a: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1EBD07BB-0A9E-4AF3-8A39-AA40E2977087}"/>
              </a:ext>
            </a:extLst>
          </p:cNvPr>
          <p:cNvSpPr/>
          <p:nvPr/>
        </p:nvSpPr>
        <p:spPr>
          <a:xfrm>
            <a:off x="1021338" y="3532200"/>
            <a:ext cx="1792048" cy="773258"/>
          </a:xfrm>
          <a:prstGeom prst="wedgeRoundRectCallout">
            <a:avLst>
              <a:gd name="adj1" fmla="val 64769"/>
              <a:gd name="adj2" fmla="val 8516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</a:rPr>
              <a:t>可以有不同的舍入规则</a:t>
            </a:r>
          </a:p>
        </p:txBody>
      </p:sp>
    </p:spTree>
    <p:extLst>
      <p:ext uri="{BB962C8B-B14F-4D97-AF65-F5344CB8AC3E}">
        <p14:creationId xmlns:p14="http://schemas.microsoft.com/office/powerpoint/2010/main" val="104005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浮点数的加减运算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0EE70A-9AEC-4C46-A894-41763A56210E}"/>
              </a:ext>
            </a:extLst>
          </p:cNvPr>
          <p:cNvSpPr txBox="1"/>
          <p:nvPr/>
        </p:nvSpPr>
        <p:spPr>
          <a:xfrm>
            <a:off x="851569" y="1148797"/>
            <a:ext cx="1062655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例：已知十进制数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X=-5/256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Y=+59/1024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，按机器补码浮点运算规则计算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X-Y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，结果用二进制表示，浮点数格式如下：阶符取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位，阶码取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位，数符取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位，尾数取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888980-48BD-4B84-BC24-F5BECBE46157}"/>
                  </a:ext>
                </a:extLst>
              </p:cNvPr>
              <p:cNvSpPr txBox="1"/>
              <p:nvPr/>
            </p:nvSpPr>
            <p:spPr>
              <a:xfrm>
                <a:off x="851569" y="2722545"/>
                <a:ext cx="10488863" cy="3629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用补码表示阶码和尾数</a:t>
                </a:r>
                <a:r>
                  <a:rPr lang="zh-CN" altLang="en-US" sz="26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首先转为二进制）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R="0" lvl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𝑋</m:t>
                      </m:r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=−5/256=−5×</m:t>
                      </m:r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=−101×</m:t>
                      </m:r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=−0.101×</m:t>
                      </m:r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=−0.101×</m:t>
                      </m:r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−101</m:t>
                          </m:r>
                        </m:sup>
                      </m:sSup>
                    </m:oMath>
                  </m:oMathPara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Cambria Math" panose="02040503050406030204" pitchFamily="18" charset="0"/>
                </a:endParaRPr>
              </a:p>
              <a:p>
                <a:pPr marR="0" lvl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Y</m:t>
                      </m:r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=+59/1024=+59×</m:t>
                      </m:r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=+111011×</m:t>
                      </m:r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=+0.111011×</m:t>
                      </m:r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=+0.111011×</m:t>
                      </m:r>
                      <m:sSup>
                        <m:sSupPr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−100</m:t>
                          </m:r>
                        </m:sup>
                      </m:sSup>
                    </m:oMath>
                  </m:oMathPara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2600" b="1" dirty="0">
                    <a:solidFill>
                      <a:srgbClr val="0070C0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X:  11,011;11.011000000      Y:  11,100;00.111011000</a:t>
                </a:r>
                <a:endParaRPr kumimoji="0" lang="en-US" altLang="zh-CN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888980-48BD-4B84-BC24-F5BECBE46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69" y="2722545"/>
                <a:ext cx="10488863" cy="3629263"/>
              </a:xfrm>
              <a:prstGeom prst="rect">
                <a:avLst/>
              </a:prstGeom>
              <a:blipFill>
                <a:blip r:embed="rId3"/>
                <a:stretch>
                  <a:fillRect l="-1047" b="-3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5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浮点数的加减运算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0EE70A-9AEC-4C46-A894-41763A56210E}"/>
              </a:ext>
            </a:extLst>
          </p:cNvPr>
          <p:cNvSpPr txBox="1"/>
          <p:nvPr/>
        </p:nvSpPr>
        <p:spPr>
          <a:xfrm>
            <a:off x="1386305" y="867711"/>
            <a:ext cx="1001963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例：已知十进制数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X=-5/256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Y=+59/1024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，按机器补码浮点运算规则计算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X-Y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，结果用二进制表示，浮点数格式如下：阶符取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位，阶码取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位，数符取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位，尾数取</a:t>
            </a:r>
            <a:r>
              <a:rPr lang="en-US" altLang="zh-CN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5A50EB-129A-42A7-88D5-DE177DCC20F0}"/>
              </a:ext>
            </a:extLst>
          </p:cNvPr>
          <p:cNvSpPr txBox="1"/>
          <p:nvPr/>
        </p:nvSpPr>
        <p:spPr>
          <a:xfrm>
            <a:off x="360947" y="2833010"/>
            <a:ext cx="11610474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对阶 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ts val="3000"/>
              </a:lnSpc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求阶差：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[ΔE]</a:t>
            </a:r>
            <a:r>
              <a:rPr kumimoji="0" lang="zh-CN" altLang="en-US" sz="26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补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=11011+00100=11111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，知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ΔE=-1</a:t>
            </a:r>
          </a:p>
          <a:p>
            <a:pPr lvl="1">
              <a:lnSpc>
                <a:spcPts val="3000"/>
              </a:lnSpc>
            </a:pPr>
            <a:r>
              <a:rPr lang="en-US" altLang="zh-CN" sz="2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对阶：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X:  11,011;11.011000000 </a:t>
            </a:r>
            <a:r>
              <a:rPr lang="zh-CN" altLang="en-US" sz="2600" dirty="0">
                <a:solidFill>
                  <a:srgbClr val="0070C0"/>
                </a:solidFill>
                <a:latin typeface="DejaVu Sans" panose="020B0603030804020204" pitchFamily="34" charset="0"/>
                <a:ea typeface="黑体" panose="02010609060101010101" pitchFamily="49" charset="-122"/>
                <a:cs typeface="DejaVu Sans" panose="020B0603030804020204" pitchFamily="34" charset="0"/>
              </a:rPr>
              <a:t>→ 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11,100;11.101100000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尾数加减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规格化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X-Y:   11,100;10.110001000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黑体" panose="02010609060101010101" pitchFamily="49" charset="-122"/>
                <a:cs typeface="DejaVu Sans" panose="020B0603030804020204" pitchFamily="34" charset="0"/>
              </a:rPr>
              <a:t>→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11,101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;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.011000100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舍入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ts val="3000"/>
              </a:lnSpc>
              <a:buFont typeface="+mj-ea"/>
              <a:buAutoNum type="circleNumDbPlain"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判断溢出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888980-48BD-4B84-BC24-F5BECBE46157}"/>
              </a:ext>
            </a:extLst>
          </p:cNvPr>
          <p:cNvSpPr txBox="1"/>
          <p:nvPr/>
        </p:nvSpPr>
        <p:spPr>
          <a:xfrm>
            <a:off x="1386304" y="2205523"/>
            <a:ext cx="1048886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2600" b="1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X:  11,011;11.011000000      Y:  11,100;00.111011000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67C21E-2D43-4737-91F3-F07A16140A60}"/>
              </a:ext>
            </a:extLst>
          </p:cNvPr>
          <p:cNvSpPr txBox="1"/>
          <p:nvPr/>
        </p:nvSpPr>
        <p:spPr>
          <a:xfrm>
            <a:off x="2299237" y="3988335"/>
            <a:ext cx="44892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-Y:  11,100;11.000101000</a:t>
            </a:r>
            <a:endParaRPr lang="zh-CN" altLang="en-US" sz="2600" dirty="0">
              <a:solidFill>
                <a:srgbClr val="0070C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499636-CEBF-45B2-BF3E-08D99F6D9C59}"/>
              </a:ext>
            </a:extLst>
          </p:cNvPr>
          <p:cNvSpPr txBox="1"/>
          <p:nvPr/>
        </p:nvSpPr>
        <p:spPr>
          <a:xfrm>
            <a:off x="2109190" y="4392067"/>
            <a:ext cx="46792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X-Y:  11,100;10.110001000</a:t>
            </a:r>
            <a:endParaRPr lang="zh-CN" altLang="en-US" sz="2600" dirty="0">
              <a:solidFill>
                <a:srgbClr val="0070C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6F556E-D18A-4D55-81FB-47417FE5420B}"/>
              </a:ext>
            </a:extLst>
          </p:cNvPr>
          <p:cNvSpPr txBox="1"/>
          <p:nvPr/>
        </p:nvSpPr>
        <p:spPr>
          <a:xfrm>
            <a:off x="8785717" y="4070696"/>
            <a:ext cx="3089450" cy="113518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600" dirty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11.101100000</a:t>
            </a:r>
          </a:p>
          <a:p>
            <a:pPr>
              <a:lnSpc>
                <a:spcPts val="2000"/>
              </a:lnSpc>
            </a:pP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+ 11.000101000</a:t>
            </a:r>
          </a:p>
          <a:p>
            <a:pPr>
              <a:lnSpc>
                <a:spcPts val="2000"/>
              </a:lnSpc>
            </a:pP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-----------------------</a:t>
            </a:r>
          </a:p>
          <a:p>
            <a:pPr>
              <a:lnSpc>
                <a:spcPts val="2000"/>
              </a:lnSpc>
            </a:pPr>
            <a:r>
              <a:rPr lang="en-US" altLang="zh-CN" sz="2600" dirty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10.110001000</a:t>
            </a:r>
            <a:endParaRPr lang="zh-CN" altLang="en-US" sz="2600" dirty="0">
              <a:solidFill>
                <a:srgbClr val="0070C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1D246E-B267-45E8-8E5D-7EEF6FFE641C}"/>
              </a:ext>
            </a:extLst>
          </p:cNvPr>
          <p:cNvSpPr txBox="1"/>
          <p:nvPr/>
        </p:nvSpPr>
        <p:spPr>
          <a:xfrm>
            <a:off x="1793792" y="5535196"/>
            <a:ext cx="67456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无舍入</a:t>
            </a:r>
            <a:endParaRPr lang="zh-CN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A8DD8E7-2D71-4112-87C7-A87D962DE765}"/>
                  </a:ext>
                </a:extLst>
              </p:cNvPr>
              <p:cNvSpPr txBox="1"/>
              <p:nvPr/>
            </p:nvSpPr>
            <p:spPr>
              <a:xfrm>
                <a:off x="2278641" y="5924259"/>
                <a:ext cx="8088396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常阶码，无溢出，结果真值为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(−0.1001111)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A8DD8E7-2D71-4112-87C7-A87D962D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641" y="5924259"/>
                <a:ext cx="8088396" cy="492443"/>
              </a:xfrm>
              <a:prstGeom prst="rect">
                <a:avLst/>
              </a:prstGeom>
              <a:blipFill>
                <a:blip r:embed="rId3"/>
                <a:stretch>
                  <a:fillRect l="-1356" t="-14815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2E0B2A81-B1E0-438A-8636-12BF01ADF21F}"/>
              </a:ext>
            </a:extLst>
          </p:cNvPr>
          <p:cNvSpPr txBox="1"/>
          <p:nvPr/>
        </p:nvSpPr>
        <p:spPr>
          <a:xfrm>
            <a:off x="1632463" y="2836465"/>
            <a:ext cx="999654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使两个数的阶码相等，小阶向大阶看齐，尾数每右移一位，阶码加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9307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/>
      <p:bldP spid="20" grpId="0"/>
      <p:bldP spid="2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浮点数的加减运算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舍入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0EE70A-9AEC-4C46-A894-41763A56210E}"/>
              </a:ext>
            </a:extLst>
          </p:cNvPr>
          <p:cNvSpPr txBox="1"/>
          <p:nvPr/>
        </p:nvSpPr>
        <p:spPr>
          <a:xfrm>
            <a:off x="613611" y="824342"/>
            <a:ext cx="107923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舍</a:t>
            </a:r>
            <a:r>
              <a:rPr lang="en-US" altLang="zh-CN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入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：类似于十进制数运算中的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四舍五入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法，多余位的值超过规定的最低有效位值的一半则进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，否则直接舍弃多余位。这样做可能会使尾数又溢出，此时需要再做一次右规。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67C21E-2D43-4737-91F3-F07A16140A60}"/>
              </a:ext>
            </a:extLst>
          </p:cNvPr>
          <p:cNvSpPr txBox="1"/>
          <p:nvPr/>
        </p:nvSpPr>
        <p:spPr>
          <a:xfrm>
            <a:off x="1034716" y="3759232"/>
            <a:ext cx="63306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如</a:t>
            </a:r>
            <a:r>
              <a:rPr lang="zh-CN" altLang="en-US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：加减结果为 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11100,10.110001011</a:t>
            </a:r>
            <a:endParaRPr lang="zh-CN" altLang="en-US" sz="2600" dirty="0">
              <a:solidFill>
                <a:srgbClr val="0070C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601DE5-98F9-4707-8D71-8D512BB82B18}"/>
              </a:ext>
            </a:extLst>
          </p:cNvPr>
          <p:cNvSpPr txBox="1"/>
          <p:nvPr/>
        </p:nvSpPr>
        <p:spPr>
          <a:xfrm>
            <a:off x="613611" y="2051845"/>
            <a:ext cx="10916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朝</a:t>
            </a:r>
            <a:r>
              <a:rPr lang="en-US" altLang="zh-CN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舍入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：即朝数轴原点方向舍入，就是简单的截尾。（容易导致误差累积）。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F96369-4B82-46FE-A4E9-1C41E942AC60}"/>
              </a:ext>
            </a:extLst>
          </p:cNvPr>
          <p:cNvSpPr txBox="1"/>
          <p:nvPr/>
        </p:nvSpPr>
        <p:spPr>
          <a:xfrm>
            <a:off x="1034716" y="4213690"/>
            <a:ext cx="995011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r>
              <a:rPr lang="zh-CN" altLang="en-US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舍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zh-CN" altLang="en-US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入： 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11100,10.110001011 </a:t>
            </a:r>
            <a:r>
              <a:rPr lang="zh-CN" altLang="en-US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→ </a:t>
            </a:r>
            <a:r>
              <a:rPr lang="en-US" altLang="zh-CN" sz="2600" dirty="0">
                <a:solidFill>
                  <a:srgbClr val="00206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11101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,11.011000101 </a:t>
            </a:r>
            <a:r>
              <a:rPr lang="en-US" altLang="zh-CN" sz="2600" dirty="0">
                <a:solidFill>
                  <a:schemeClr val="accent6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lang="zh-CN" altLang="en-US" sz="2600" dirty="0">
              <a:solidFill>
                <a:schemeClr val="accent6">
                  <a:lumMod val="50000"/>
                </a:schemeClr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7AF40B-8A92-4E33-B64F-270E3A49F124}"/>
              </a:ext>
            </a:extLst>
          </p:cNvPr>
          <p:cNvSpPr txBox="1"/>
          <p:nvPr/>
        </p:nvSpPr>
        <p:spPr>
          <a:xfrm>
            <a:off x="6246039" y="4642717"/>
            <a:ext cx="463418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→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11101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,11.0110001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lang="zh-CN" altLang="en-US" sz="2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C254F2-A8CB-4BC2-8E8C-C662E1AA22C4}"/>
              </a:ext>
            </a:extLst>
          </p:cNvPr>
          <p:cNvSpPr txBox="1"/>
          <p:nvPr/>
        </p:nvSpPr>
        <p:spPr>
          <a:xfrm>
            <a:off x="1034716" y="5319951"/>
            <a:ext cx="1016001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朝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r>
              <a:rPr lang="zh-CN" altLang="en-US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舍入： 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11100,10.110001011 </a:t>
            </a:r>
            <a:r>
              <a:rPr lang="zh-CN" altLang="en-US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→ </a:t>
            </a:r>
            <a:r>
              <a:rPr lang="en-US" altLang="zh-CN" sz="2600" dirty="0">
                <a:solidFill>
                  <a:srgbClr val="00206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11101</a:t>
            </a:r>
            <a:r>
              <a:rPr lang="en-US" altLang="zh-CN" sz="2600" dirty="0">
                <a:solidFill>
                  <a:srgbClr val="0070C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,11.011000101 </a:t>
            </a:r>
            <a:r>
              <a:rPr lang="en-US" altLang="zh-CN" sz="2600" dirty="0">
                <a:solidFill>
                  <a:schemeClr val="accent6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lang="zh-CN" altLang="en-US" sz="2600" dirty="0">
              <a:solidFill>
                <a:schemeClr val="accent6">
                  <a:lumMod val="50000"/>
                </a:schemeClr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CADA1D3-1957-49DE-A164-283CE6BFD997}"/>
              </a:ext>
            </a:extLst>
          </p:cNvPr>
          <p:cNvSpPr txBox="1"/>
          <p:nvPr/>
        </p:nvSpPr>
        <p:spPr>
          <a:xfrm>
            <a:off x="6333875" y="5748978"/>
            <a:ext cx="465095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→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11101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,11.01100010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endParaRPr lang="zh-CN" altLang="en-US" sz="2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5C02E35-AE3E-4649-9F83-7D58979691FD}"/>
              </a:ext>
            </a:extLst>
          </p:cNvPr>
          <p:cNvSpPr txBox="1"/>
          <p:nvPr/>
        </p:nvSpPr>
        <p:spPr>
          <a:xfrm>
            <a:off x="613611" y="2628440"/>
            <a:ext cx="10792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朝</a:t>
            </a:r>
            <a:r>
              <a:rPr lang="en-US" altLang="zh-CN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∞舍入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：对正数来说，只要多余位不全为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则进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；对负数来说，则简单截尾。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462113-BF7E-4B3C-ABC0-C6F0C73E99CE}"/>
              </a:ext>
            </a:extLst>
          </p:cNvPr>
          <p:cNvSpPr txBox="1"/>
          <p:nvPr/>
        </p:nvSpPr>
        <p:spPr>
          <a:xfrm>
            <a:off x="613611" y="3189768"/>
            <a:ext cx="10792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朝</a:t>
            </a:r>
            <a:r>
              <a:rPr lang="en-US" altLang="zh-CN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∞舍入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：对正数来说，简单截尾；对负数来说，只要多余位不全为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，则进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9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2" grpId="0"/>
      <p:bldP spid="13" grpId="0"/>
      <p:bldP spid="15" grpId="0"/>
      <p:bldP spid="23" grpId="0"/>
      <p:bldP spid="24" grpId="0"/>
      <p:bldP spid="25" grpId="0"/>
      <p:bldP spid="2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9C6CD9-67CB-4049-AFAD-3C843197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577"/>
            <a:ext cx="12192000" cy="59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9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80524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流水线技术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E85507-CD9A-4734-A7B5-287821EA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3" y="1194061"/>
            <a:ext cx="5730757" cy="4298068"/>
          </a:xfrm>
          <a:prstGeom prst="rect">
            <a:avLst/>
          </a:prstGeom>
        </p:spPr>
      </p:pic>
      <p:sp>
        <p:nvSpPr>
          <p:cNvPr id="17" name="AutoShape 2">
            <a:extLst>
              <a:ext uri="{FF2B5EF4-FFF2-40B4-BE49-F238E27FC236}">
                <a16:creationId xmlns:a16="http://schemas.microsoft.com/office/drawing/2014/main" id="{B64032D3-B8A9-4860-9BB1-049B78F8DA5D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7076261" y="1729221"/>
            <a:ext cx="649713" cy="354389"/>
          </a:xfrm>
          <a:prstGeom prst="upArrow">
            <a:avLst>
              <a:gd name="adj1" fmla="val 57824"/>
              <a:gd name="adj2" fmla="val 54398"/>
            </a:avLst>
          </a:prstGeom>
          <a:solidFill>
            <a:srgbClr val="548235"/>
          </a:soli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AutoShape 31">
            <a:extLst>
              <a:ext uri="{FF2B5EF4-FFF2-40B4-BE49-F238E27FC236}">
                <a16:creationId xmlns:a16="http://schemas.microsoft.com/office/drawing/2014/main" id="{CFA827A5-05C6-47C7-A54E-372D80688B6C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8717263" y="1729221"/>
            <a:ext cx="649713" cy="354389"/>
          </a:xfrm>
          <a:prstGeom prst="upArrow">
            <a:avLst>
              <a:gd name="adj1" fmla="val 57824"/>
              <a:gd name="adj2" fmla="val 54398"/>
            </a:avLst>
          </a:prstGeom>
          <a:solidFill>
            <a:srgbClr val="548235"/>
          </a:soli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AutoShape 32">
            <a:extLst>
              <a:ext uri="{FF2B5EF4-FFF2-40B4-BE49-F238E27FC236}">
                <a16:creationId xmlns:a16="http://schemas.microsoft.com/office/drawing/2014/main" id="{5F162638-EA4E-4745-B5F0-1F01088B8547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10358265" y="1729221"/>
            <a:ext cx="649713" cy="354389"/>
          </a:xfrm>
          <a:prstGeom prst="upArrow">
            <a:avLst>
              <a:gd name="adj1" fmla="val 57824"/>
              <a:gd name="adj2" fmla="val 54398"/>
            </a:avLst>
          </a:prstGeom>
          <a:solidFill>
            <a:srgbClr val="548235"/>
          </a:soli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EF4F429-D11D-4B36-879F-6827F31DE096}"/>
              </a:ext>
            </a:extLst>
          </p:cNvPr>
          <p:cNvGrpSpPr/>
          <p:nvPr/>
        </p:nvGrpSpPr>
        <p:grpSpPr>
          <a:xfrm>
            <a:off x="6019500" y="1319458"/>
            <a:ext cx="1151765" cy="1173914"/>
            <a:chOff x="5505297" y="1859380"/>
            <a:chExt cx="1151765" cy="1173914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DB023177-8913-46BF-B33F-AC105F09A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05297" y="1859380"/>
              <a:ext cx="1151765" cy="1173914"/>
              <a:chOff x="624" y="1584"/>
              <a:chExt cx="1248" cy="1296"/>
            </a:xfrm>
          </p:grpSpPr>
          <p:grpSp>
            <p:nvGrpSpPr>
              <p:cNvPr id="19" name="Group 7">
                <a:extLst>
                  <a:ext uri="{FF2B5EF4-FFF2-40B4-BE49-F238E27FC236}">
                    <a16:creationId xmlns:a16="http://schemas.microsoft.com/office/drawing/2014/main" id="{C661D918-B707-40F9-9E86-2E80712126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1584"/>
                <a:ext cx="1248" cy="1296"/>
                <a:chOff x="2016" y="1920"/>
                <a:chExt cx="1680" cy="1680"/>
              </a:xfrm>
            </p:grpSpPr>
            <p:sp>
              <p:nvSpPr>
                <p:cNvPr id="21" name="Oval 8">
                  <a:extLst>
                    <a:ext uri="{FF2B5EF4-FFF2-40B4-BE49-F238E27FC236}">
                      <a16:creationId xmlns:a16="http://schemas.microsoft.com/office/drawing/2014/main" id="{916D5DAA-6BAA-40CF-B346-386C90F81E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63529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DF907523-BAA0-441A-A7CD-36DB834FC7B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014 w 1321"/>
                    <a:gd name="T1" fmla="*/ 89 h 712"/>
                    <a:gd name="T2" fmla="*/ 1027 w 1321"/>
                    <a:gd name="T3" fmla="*/ 98 h 712"/>
                    <a:gd name="T4" fmla="*/ 1030 w 1321"/>
                    <a:gd name="T5" fmla="*/ 106 h 712"/>
                    <a:gd name="T6" fmla="*/ 1025 w 1321"/>
                    <a:gd name="T7" fmla="*/ 114 h 712"/>
                    <a:gd name="T8" fmla="*/ 1012 w 1321"/>
                    <a:gd name="T9" fmla="*/ 120 h 712"/>
                    <a:gd name="T10" fmla="*/ 992 w 1321"/>
                    <a:gd name="T11" fmla="*/ 128 h 712"/>
                    <a:gd name="T12" fmla="*/ 966 w 1321"/>
                    <a:gd name="T13" fmla="*/ 134 h 712"/>
                    <a:gd name="T14" fmla="*/ 933 w 1321"/>
                    <a:gd name="T15" fmla="*/ 139 h 712"/>
                    <a:gd name="T16" fmla="*/ 895 w 1321"/>
                    <a:gd name="T17" fmla="*/ 144 h 712"/>
                    <a:gd name="T18" fmla="*/ 852 w 1321"/>
                    <a:gd name="T19" fmla="*/ 148 h 712"/>
                    <a:gd name="T20" fmla="*/ 804 w 1321"/>
                    <a:gd name="T21" fmla="*/ 151 h 712"/>
                    <a:gd name="T22" fmla="*/ 754 w 1321"/>
                    <a:gd name="T23" fmla="*/ 152 h 712"/>
                    <a:gd name="T24" fmla="*/ 699 w 1321"/>
                    <a:gd name="T25" fmla="*/ 156 h 712"/>
                    <a:gd name="T26" fmla="*/ 643 w 1321"/>
                    <a:gd name="T27" fmla="*/ 157 h 712"/>
                    <a:gd name="T28" fmla="*/ 621 w 1321"/>
                    <a:gd name="T29" fmla="*/ 158 h 712"/>
                    <a:gd name="T30" fmla="*/ 372 w 1321"/>
                    <a:gd name="T31" fmla="*/ 158 h 712"/>
                    <a:gd name="T32" fmla="*/ 368 w 1321"/>
                    <a:gd name="T33" fmla="*/ 158 h 712"/>
                    <a:gd name="T34" fmla="*/ 319 w 1321"/>
                    <a:gd name="T35" fmla="*/ 157 h 712"/>
                    <a:gd name="T36" fmla="*/ 272 w 1321"/>
                    <a:gd name="T37" fmla="*/ 156 h 712"/>
                    <a:gd name="T38" fmla="*/ 227 w 1321"/>
                    <a:gd name="T39" fmla="*/ 154 h 712"/>
                    <a:gd name="T40" fmla="*/ 183 w 1321"/>
                    <a:gd name="T41" fmla="*/ 151 h 712"/>
                    <a:gd name="T42" fmla="*/ 146 w 1321"/>
                    <a:gd name="T43" fmla="*/ 150 h 712"/>
                    <a:gd name="T44" fmla="*/ 112 w 1321"/>
                    <a:gd name="T45" fmla="*/ 146 h 712"/>
                    <a:gd name="T46" fmla="*/ 77 w 1321"/>
                    <a:gd name="T47" fmla="*/ 143 h 712"/>
                    <a:gd name="T48" fmla="*/ 54 w 1321"/>
                    <a:gd name="T49" fmla="*/ 140 h 712"/>
                    <a:gd name="T50" fmla="*/ 26 w 1321"/>
                    <a:gd name="T51" fmla="*/ 134 h 712"/>
                    <a:gd name="T52" fmla="*/ 18 w 1321"/>
                    <a:gd name="T53" fmla="*/ 129 h 712"/>
                    <a:gd name="T54" fmla="*/ 6 w 1321"/>
                    <a:gd name="T55" fmla="*/ 123 h 712"/>
                    <a:gd name="T56" fmla="*/ 0 w 1321"/>
                    <a:gd name="T57" fmla="*/ 116 h 712"/>
                    <a:gd name="T58" fmla="*/ 0 w 1321"/>
                    <a:gd name="T59" fmla="*/ 115 h 712"/>
                    <a:gd name="T60" fmla="*/ 4 w 1321"/>
                    <a:gd name="T61" fmla="*/ 106 h 712"/>
                    <a:gd name="T62" fmla="*/ 16 w 1321"/>
                    <a:gd name="T63" fmla="*/ 99 h 712"/>
                    <a:gd name="T64" fmla="*/ 38 w 1321"/>
                    <a:gd name="T65" fmla="*/ 82 h 712"/>
                    <a:gd name="T66" fmla="*/ 73 w 1321"/>
                    <a:gd name="T67" fmla="*/ 66 h 712"/>
                    <a:gd name="T68" fmla="*/ 116 w 1321"/>
                    <a:gd name="T69" fmla="*/ 53 h 712"/>
                    <a:gd name="T70" fmla="*/ 160 w 1321"/>
                    <a:gd name="T71" fmla="*/ 38 h 712"/>
                    <a:gd name="T72" fmla="*/ 211 w 1321"/>
                    <a:gd name="T73" fmla="*/ 27 h 712"/>
                    <a:gd name="T74" fmla="*/ 267 w 1321"/>
                    <a:gd name="T75" fmla="*/ 18 h 712"/>
                    <a:gd name="T76" fmla="*/ 324 w 1321"/>
                    <a:gd name="T77" fmla="*/ 10 h 712"/>
                    <a:gd name="T78" fmla="*/ 388 w 1321"/>
                    <a:gd name="T79" fmla="*/ 4 h 712"/>
                    <a:gd name="T80" fmla="*/ 453 w 1321"/>
                    <a:gd name="T81" fmla="*/ 4 h 712"/>
                    <a:gd name="T82" fmla="*/ 521 w 1321"/>
                    <a:gd name="T83" fmla="*/ 0 h 712"/>
                    <a:gd name="T84" fmla="*/ 521 w 1321"/>
                    <a:gd name="T85" fmla="*/ 0 h 712"/>
                    <a:gd name="T86" fmla="*/ 592 w 1321"/>
                    <a:gd name="T87" fmla="*/ 4 h 712"/>
                    <a:gd name="T88" fmla="*/ 661 w 1321"/>
                    <a:gd name="T89" fmla="*/ 4 h 712"/>
                    <a:gd name="T90" fmla="*/ 727 w 1321"/>
                    <a:gd name="T91" fmla="*/ 11 h 712"/>
                    <a:gd name="T92" fmla="*/ 789 w 1321"/>
                    <a:gd name="T93" fmla="*/ 20 h 712"/>
                    <a:gd name="T94" fmla="*/ 844 w 1321"/>
                    <a:gd name="T95" fmla="*/ 30 h 712"/>
                    <a:gd name="T96" fmla="*/ 896 w 1321"/>
                    <a:gd name="T97" fmla="*/ 43 h 712"/>
                    <a:gd name="T98" fmla="*/ 942 w 1321"/>
                    <a:gd name="T99" fmla="*/ 56 h 712"/>
                    <a:gd name="T100" fmla="*/ 982 w 1321"/>
                    <a:gd name="T101" fmla="*/ 72 h 712"/>
                    <a:gd name="T102" fmla="*/ 1014 w 1321"/>
                    <a:gd name="T103" fmla="*/ 89 h 712"/>
                    <a:gd name="T104" fmla="*/ 1014 w 1321"/>
                    <a:gd name="T105" fmla="*/ 89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 Box 10">
                <a:extLst>
                  <a:ext uri="{FF2B5EF4-FFF2-40B4-BE49-F238E27FC236}">
                    <a16:creationId xmlns:a16="http://schemas.microsoft.com/office/drawing/2014/main" id="{ACFB9046-FF76-4E6E-B142-532BF19923C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65" y="2098"/>
                <a:ext cx="155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◊"/>
                  <a:defRPr sz="32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›"/>
                  <a:defRPr sz="32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־"/>
                  <a:defRPr sz="32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▪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·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·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·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·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·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Text Box 33">
              <a:extLst>
                <a:ext uri="{FF2B5EF4-FFF2-40B4-BE49-F238E27FC236}">
                  <a16:creationId xmlns:a16="http://schemas.microsoft.com/office/drawing/2014/main" id="{0862A48C-C2A1-4512-98CD-25468D324A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7107" y="2174994"/>
              <a:ext cx="88597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◊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›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־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增压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5CC4A05-B563-4AF3-AB08-1BAF509415A8}"/>
              </a:ext>
            </a:extLst>
          </p:cNvPr>
          <p:cNvGrpSpPr/>
          <p:nvPr/>
        </p:nvGrpSpPr>
        <p:grpSpPr>
          <a:xfrm>
            <a:off x="7630970" y="1316997"/>
            <a:ext cx="1181297" cy="1178836"/>
            <a:chOff x="7450405" y="1856919"/>
            <a:chExt cx="1181297" cy="1178836"/>
          </a:xfrm>
        </p:grpSpPr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A2D8927A-45FC-4031-8AEA-975F7324A6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0405" y="1856919"/>
              <a:ext cx="1181297" cy="1178836"/>
              <a:chOff x="2016" y="1920"/>
              <a:chExt cx="1680" cy="1680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8A163EA5-06D6-4937-BF12-FBDBF56B2FE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kx="-2453608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0B28FC34-3AF8-4BB5-847B-CB11F65DF7B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09" y="1948"/>
                <a:ext cx="1295" cy="633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Text Box 16">
              <a:extLst>
                <a:ext uri="{FF2B5EF4-FFF2-40B4-BE49-F238E27FC236}">
                  <a16:creationId xmlns:a16="http://schemas.microsoft.com/office/drawing/2014/main" id="{0910C215-9D24-471F-B6D7-B79EDF50F62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486497" y="2403598"/>
              <a:ext cx="1063168" cy="4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◊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›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־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 Box 34">
              <a:extLst>
                <a:ext uri="{FF2B5EF4-FFF2-40B4-BE49-F238E27FC236}">
                  <a16:creationId xmlns:a16="http://schemas.microsoft.com/office/drawing/2014/main" id="{3FFD7AD5-F120-42AF-B861-0945DEA06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8066" y="2011961"/>
              <a:ext cx="885973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◊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›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־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精密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过滤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E32944D-81AB-4645-8FFE-8D0A27CCEA6E}"/>
              </a:ext>
            </a:extLst>
          </p:cNvPr>
          <p:cNvGrpSpPr/>
          <p:nvPr/>
        </p:nvGrpSpPr>
        <p:grpSpPr>
          <a:xfrm>
            <a:off x="9271972" y="1316997"/>
            <a:ext cx="1181297" cy="1178836"/>
            <a:chOff x="9425045" y="1856919"/>
            <a:chExt cx="1181297" cy="1178836"/>
          </a:xfrm>
        </p:grpSpPr>
        <p:grpSp>
          <p:nvGrpSpPr>
            <p:cNvPr id="27" name="Group 19">
              <a:extLst>
                <a:ext uri="{FF2B5EF4-FFF2-40B4-BE49-F238E27FC236}">
                  <a16:creationId xmlns:a16="http://schemas.microsoft.com/office/drawing/2014/main" id="{1595D866-C4AD-4501-8D43-B839703E52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5045" y="1856919"/>
              <a:ext cx="1181297" cy="1178836"/>
              <a:chOff x="2016" y="1920"/>
              <a:chExt cx="1680" cy="1680"/>
            </a:xfrm>
          </p:grpSpPr>
          <p:sp>
            <p:nvSpPr>
              <p:cNvPr id="28" name="Oval 20">
                <a:extLst>
                  <a:ext uri="{FF2B5EF4-FFF2-40B4-BE49-F238E27FC236}">
                    <a16:creationId xmlns:a16="http://schemas.microsoft.com/office/drawing/2014/main" id="{EC0D81E6-9B0A-4FFD-A333-EAFCC9FB280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kx="-2453608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F6CE32AA-EC12-412F-8C92-4C2AF20164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08" y="1948"/>
                <a:ext cx="1295" cy="633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F8E6CB92-B47D-4878-B858-2CD57497924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9467697" y="2318096"/>
              <a:ext cx="1063166" cy="307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 Box 35">
              <a:extLst>
                <a:ext uri="{FF2B5EF4-FFF2-40B4-BE49-F238E27FC236}">
                  <a16:creationId xmlns:a16="http://schemas.microsoft.com/office/drawing/2014/main" id="{FAB4B06D-94AD-4453-9015-FBB791531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0709" y="2029468"/>
              <a:ext cx="885973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◊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›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־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臭氧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杀菌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F445AF0-0444-4A47-9443-9617C890ED53}"/>
              </a:ext>
            </a:extLst>
          </p:cNvPr>
          <p:cNvGrpSpPr/>
          <p:nvPr/>
        </p:nvGrpSpPr>
        <p:grpSpPr>
          <a:xfrm>
            <a:off x="10912975" y="1312690"/>
            <a:ext cx="1181297" cy="1187450"/>
            <a:chOff x="11399685" y="1852612"/>
            <a:chExt cx="1181297" cy="1187450"/>
          </a:xfrm>
        </p:grpSpPr>
        <p:grpSp>
          <p:nvGrpSpPr>
            <p:cNvPr id="31" name="Group 26">
              <a:extLst>
                <a:ext uri="{FF2B5EF4-FFF2-40B4-BE49-F238E27FC236}">
                  <a16:creationId xmlns:a16="http://schemas.microsoft.com/office/drawing/2014/main" id="{6118202C-F1B7-4900-A5BD-4F81C4A1B3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99685" y="1852612"/>
              <a:ext cx="1181297" cy="1187450"/>
              <a:chOff x="2016" y="1920"/>
              <a:chExt cx="1680" cy="1680"/>
            </a:xfrm>
          </p:grpSpPr>
          <p:sp>
            <p:nvSpPr>
              <p:cNvPr id="32" name="Oval 27">
                <a:extLst>
                  <a:ext uri="{FF2B5EF4-FFF2-40B4-BE49-F238E27FC236}">
                    <a16:creationId xmlns:a16="http://schemas.microsoft.com/office/drawing/2014/main" id="{0EF3F20A-E265-4DB0-8727-79C49137B05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24314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D6C4D186-BFB8-43C2-8007-D7A7AD2BC63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014 w 1321"/>
                  <a:gd name="T1" fmla="*/ 89 h 712"/>
                  <a:gd name="T2" fmla="*/ 1027 w 1321"/>
                  <a:gd name="T3" fmla="*/ 98 h 712"/>
                  <a:gd name="T4" fmla="*/ 1030 w 1321"/>
                  <a:gd name="T5" fmla="*/ 106 h 712"/>
                  <a:gd name="T6" fmla="*/ 1025 w 1321"/>
                  <a:gd name="T7" fmla="*/ 114 h 712"/>
                  <a:gd name="T8" fmla="*/ 1012 w 1321"/>
                  <a:gd name="T9" fmla="*/ 120 h 712"/>
                  <a:gd name="T10" fmla="*/ 992 w 1321"/>
                  <a:gd name="T11" fmla="*/ 128 h 712"/>
                  <a:gd name="T12" fmla="*/ 966 w 1321"/>
                  <a:gd name="T13" fmla="*/ 134 h 712"/>
                  <a:gd name="T14" fmla="*/ 933 w 1321"/>
                  <a:gd name="T15" fmla="*/ 139 h 712"/>
                  <a:gd name="T16" fmla="*/ 895 w 1321"/>
                  <a:gd name="T17" fmla="*/ 144 h 712"/>
                  <a:gd name="T18" fmla="*/ 852 w 1321"/>
                  <a:gd name="T19" fmla="*/ 148 h 712"/>
                  <a:gd name="T20" fmla="*/ 804 w 1321"/>
                  <a:gd name="T21" fmla="*/ 151 h 712"/>
                  <a:gd name="T22" fmla="*/ 754 w 1321"/>
                  <a:gd name="T23" fmla="*/ 152 h 712"/>
                  <a:gd name="T24" fmla="*/ 699 w 1321"/>
                  <a:gd name="T25" fmla="*/ 156 h 712"/>
                  <a:gd name="T26" fmla="*/ 643 w 1321"/>
                  <a:gd name="T27" fmla="*/ 157 h 712"/>
                  <a:gd name="T28" fmla="*/ 621 w 1321"/>
                  <a:gd name="T29" fmla="*/ 158 h 712"/>
                  <a:gd name="T30" fmla="*/ 372 w 1321"/>
                  <a:gd name="T31" fmla="*/ 158 h 712"/>
                  <a:gd name="T32" fmla="*/ 368 w 1321"/>
                  <a:gd name="T33" fmla="*/ 158 h 712"/>
                  <a:gd name="T34" fmla="*/ 319 w 1321"/>
                  <a:gd name="T35" fmla="*/ 157 h 712"/>
                  <a:gd name="T36" fmla="*/ 272 w 1321"/>
                  <a:gd name="T37" fmla="*/ 156 h 712"/>
                  <a:gd name="T38" fmla="*/ 227 w 1321"/>
                  <a:gd name="T39" fmla="*/ 154 h 712"/>
                  <a:gd name="T40" fmla="*/ 183 w 1321"/>
                  <a:gd name="T41" fmla="*/ 151 h 712"/>
                  <a:gd name="T42" fmla="*/ 146 w 1321"/>
                  <a:gd name="T43" fmla="*/ 150 h 712"/>
                  <a:gd name="T44" fmla="*/ 112 w 1321"/>
                  <a:gd name="T45" fmla="*/ 146 h 712"/>
                  <a:gd name="T46" fmla="*/ 77 w 1321"/>
                  <a:gd name="T47" fmla="*/ 143 h 712"/>
                  <a:gd name="T48" fmla="*/ 54 w 1321"/>
                  <a:gd name="T49" fmla="*/ 140 h 712"/>
                  <a:gd name="T50" fmla="*/ 26 w 1321"/>
                  <a:gd name="T51" fmla="*/ 134 h 712"/>
                  <a:gd name="T52" fmla="*/ 18 w 1321"/>
                  <a:gd name="T53" fmla="*/ 129 h 712"/>
                  <a:gd name="T54" fmla="*/ 6 w 1321"/>
                  <a:gd name="T55" fmla="*/ 123 h 712"/>
                  <a:gd name="T56" fmla="*/ 0 w 1321"/>
                  <a:gd name="T57" fmla="*/ 116 h 712"/>
                  <a:gd name="T58" fmla="*/ 0 w 1321"/>
                  <a:gd name="T59" fmla="*/ 115 h 712"/>
                  <a:gd name="T60" fmla="*/ 4 w 1321"/>
                  <a:gd name="T61" fmla="*/ 106 h 712"/>
                  <a:gd name="T62" fmla="*/ 16 w 1321"/>
                  <a:gd name="T63" fmla="*/ 99 h 712"/>
                  <a:gd name="T64" fmla="*/ 38 w 1321"/>
                  <a:gd name="T65" fmla="*/ 82 h 712"/>
                  <a:gd name="T66" fmla="*/ 73 w 1321"/>
                  <a:gd name="T67" fmla="*/ 66 h 712"/>
                  <a:gd name="T68" fmla="*/ 116 w 1321"/>
                  <a:gd name="T69" fmla="*/ 53 h 712"/>
                  <a:gd name="T70" fmla="*/ 160 w 1321"/>
                  <a:gd name="T71" fmla="*/ 38 h 712"/>
                  <a:gd name="T72" fmla="*/ 211 w 1321"/>
                  <a:gd name="T73" fmla="*/ 27 h 712"/>
                  <a:gd name="T74" fmla="*/ 267 w 1321"/>
                  <a:gd name="T75" fmla="*/ 18 h 712"/>
                  <a:gd name="T76" fmla="*/ 324 w 1321"/>
                  <a:gd name="T77" fmla="*/ 10 h 712"/>
                  <a:gd name="T78" fmla="*/ 388 w 1321"/>
                  <a:gd name="T79" fmla="*/ 4 h 712"/>
                  <a:gd name="T80" fmla="*/ 453 w 1321"/>
                  <a:gd name="T81" fmla="*/ 4 h 712"/>
                  <a:gd name="T82" fmla="*/ 521 w 1321"/>
                  <a:gd name="T83" fmla="*/ 0 h 712"/>
                  <a:gd name="T84" fmla="*/ 521 w 1321"/>
                  <a:gd name="T85" fmla="*/ 0 h 712"/>
                  <a:gd name="T86" fmla="*/ 592 w 1321"/>
                  <a:gd name="T87" fmla="*/ 4 h 712"/>
                  <a:gd name="T88" fmla="*/ 661 w 1321"/>
                  <a:gd name="T89" fmla="*/ 4 h 712"/>
                  <a:gd name="T90" fmla="*/ 727 w 1321"/>
                  <a:gd name="T91" fmla="*/ 11 h 712"/>
                  <a:gd name="T92" fmla="*/ 789 w 1321"/>
                  <a:gd name="T93" fmla="*/ 20 h 712"/>
                  <a:gd name="T94" fmla="*/ 844 w 1321"/>
                  <a:gd name="T95" fmla="*/ 30 h 712"/>
                  <a:gd name="T96" fmla="*/ 896 w 1321"/>
                  <a:gd name="T97" fmla="*/ 43 h 712"/>
                  <a:gd name="T98" fmla="*/ 942 w 1321"/>
                  <a:gd name="T99" fmla="*/ 56 h 712"/>
                  <a:gd name="T100" fmla="*/ 982 w 1321"/>
                  <a:gd name="T101" fmla="*/ 72 h 712"/>
                  <a:gd name="T102" fmla="*/ 1014 w 1321"/>
                  <a:gd name="T103" fmla="*/ 89 h 712"/>
                  <a:gd name="T104" fmla="*/ 1014 w 1321"/>
                  <a:gd name="T105" fmla="*/ 89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Text Box 29">
              <a:extLst>
                <a:ext uri="{FF2B5EF4-FFF2-40B4-BE49-F238E27FC236}">
                  <a16:creationId xmlns:a16="http://schemas.microsoft.com/office/drawing/2014/main" id="{755545DD-C68D-41FF-BE5B-A3CF416A0D7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048972" y="2273646"/>
              <a:ext cx="142740" cy="307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 Box 36">
              <a:extLst>
                <a:ext uri="{FF2B5EF4-FFF2-40B4-BE49-F238E27FC236}">
                  <a16:creationId xmlns:a16="http://schemas.microsoft.com/office/drawing/2014/main" id="{4F544CBE-BA04-4563-AA5D-0850B383E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05985" y="2191904"/>
              <a:ext cx="88597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◊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›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־"/>
                <a:defRPr sz="3200" b="1">
                  <a:solidFill>
                    <a:srgbClr val="FFFF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▪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·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灌装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76C2C03-57DB-4CBD-8CB3-B023E2D8BF42}"/>
              </a:ext>
            </a:extLst>
          </p:cNvPr>
          <p:cNvSpPr txBox="1"/>
          <p:nvPr/>
        </p:nvSpPr>
        <p:spPr>
          <a:xfrm>
            <a:off x="6203138" y="2961317"/>
            <a:ext cx="5802111" cy="242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对于大批同质任务，如果每个任务能被分解为若干有先后次序的子任务，并依次完成（所需设备或资源不同），则可以用流水线技术进行加速。</a:t>
            </a:r>
          </a:p>
        </p:txBody>
      </p:sp>
    </p:spTree>
    <p:extLst>
      <p:ext uri="{BB962C8B-B14F-4D97-AF65-F5344CB8AC3E}">
        <p14:creationId xmlns:p14="http://schemas.microsoft.com/office/powerpoint/2010/main" val="11852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 animBg="1"/>
      <p:bldP spid="36" grpId="0" animBg="1"/>
      <p:bldP spid="5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80524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流水线技术</a:t>
            </a:r>
          </a:p>
        </p:txBody>
      </p:sp>
      <p:pic>
        <p:nvPicPr>
          <p:cNvPr id="116" name="图片 115">
            <a:extLst>
              <a:ext uri="{FF2B5EF4-FFF2-40B4-BE49-F238E27FC236}">
                <a16:creationId xmlns:a16="http://schemas.microsoft.com/office/drawing/2014/main" id="{AF9F3A69-9BE5-42E5-8382-F8913D67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96" y="785134"/>
            <a:ext cx="10207007" cy="607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8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本节总览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BBC22D-D582-4862-AB26-3325F962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46" y="1480358"/>
            <a:ext cx="9451307" cy="38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495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80524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流水线技术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76C2C03-57DB-4CBD-8CB3-B023E2D8BF42}"/>
              </a:ext>
            </a:extLst>
          </p:cNvPr>
          <p:cNvSpPr txBox="1"/>
          <p:nvPr/>
        </p:nvSpPr>
        <p:spPr>
          <a:xfrm>
            <a:off x="385010" y="609558"/>
            <a:ext cx="11421980" cy="12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假定任务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被分成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个子任务：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W={W</a:t>
            </a:r>
            <a:r>
              <a:rPr lang="en-US" altLang="zh-CN" sz="2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W</a:t>
            </a:r>
            <a:r>
              <a:rPr lang="en-US" altLang="zh-CN" sz="2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…,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26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每个子任务由对应的过程段完成：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S={S</a:t>
            </a:r>
            <a:r>
              <a:rPr lang="en-US" altLang="zh-CN" sz="2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</a:t>
            </a:r>
            <a:r>
              <a:rPr lang="en-US" altLang="zh-CN" sz="2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…,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6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A9FB65E-1993-4D0D-B5D3-2063DA171283}"/>
                  </a:ext>
                </a:extLst>
              </p:cNvPr>
              <p:cNvSpPr txBox="1"/>
              <p:nvPr/>
            </p:nvSpPr>
            <p:spPr>
              <a:xfrm>
                <a:off x="8252002" y="5562812"/>
                <a:ext cx="3702719" cy="11146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𝑘</m:t>
                          </m:r>
                        </m:num>
                        <m:den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+(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A9FB65E-1993-4D0D-B5D3-2063DA17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002" y="5562812"/>
                <a:ext cx="3702719" cy="1114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F2C6DD7A-CAA7-47A1-AA55-D96639DFF296}"/>
              </a:ext>
            </a:extLst>
          </p:cNvPr>
          <p:cNvSpPr txBox="1"/>
          <p:nvPr/>
        </p:nvSpPr>
        <p:spPr>
          <a:xfrm>
            <a:off x="385010" y="5561623"/>
            <a:ext cx="4934260" cy="102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加速比：</a:t>
            </a:r>
            <a:endParaRPr lang="zh-CN" alt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E6F1B93-D1F9-401F-832F-15E9BFB07A61}"/>
              </a:ext>
            </a:extLst>
          </p:cNvPr>
          <p:cNvSpPr/>
          <p:nvPr/>
        </p:nvSpPr>
        <p:spPr>
          <a:xfrm>
            <a:off x="5348692" y="5606349"/>
            <a:ext cx="2879251" cy="102758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子过程耗时相同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1CF8334-BB2C-436B-ABDD-ACBE2984CAF7}"/>
              </a:ext>
            </a:extLst>
          </p:cNvPr>
          <p:cNvSpPr txBox="1"/>
          <p:nvPr/>
        </p:nvSpPr>
        <p:spPr>
          <a:xfrm>
            <a:off x="385010" y="3948868"/>
            <a:ext cx="4934260" cy="13441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个任务，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级流水，总耗时为：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9848F1A-58B8-4CAC-B6A6-8FD945156E57}"/>
              </a:ext>
            </a:extLst>
          </p:cNvPr>
          <p:cNvSpPr txBox="1"/>
          <p:nvPr/>
        </p:nvSpPr>
        <p:spPr>
          <a:xfrm>
            <a:off x="8252002" y="3927817"/>
            <a:ext cx="3702719" cy="1339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微软雅黑" panose="020B0503020204020204" pitchFamily="34" charset="-122"/>
                <a:cs typeface="+mn-cs"/>
              </a:rPr>
              <a:t>总耗时为：</a:t>
            </a:r>
            <a:endParaRPr kumimoji="0" lang="en-US" altLang="zh-CN" sz="26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893BDBED-3AF9-45BF-8431-E74C8574FF38}"/>
              </a:ext>
            </a:extLst>
          </p:cNvPr>
          <p:cNvSpPr/>
          <p:nvPr/>
        </p:nvSpPr>
        <p:spPr>
          <a:xfrm>
            <a:off x="5348692" y="4135675"/>
            <a:ext cx="2879251" cy="102758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子过程耗时相同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D91722B-A28E-464E-9293-D59838ED95B1}"/>
                  </a:ext>
                </a:extLst>
              </p:cNvPr>
              <p:cNvSpPr txBox="1"/>
              <p:nvPr/>
            </p:nvSpPr>
            <p:spPr>
              <a:xfrm>
                <a:off x="385010" y="1943741"/>
                <a:ext cx="11569712" cy="7439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若每个过程段完成用时相同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(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都为</a:t>
                </a:r>
                <a14:m>
                  <m:oMath xmlns:m="http://schemas.openxmlformats.org/officeDocument/2006/math">
                    <m:r>
                      <a:rPr kumimoji="0" lang="zh-CN" alt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𝜏</m:t>
                    </m:r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)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，则流水周期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D91722B-A28E-464E-9293-D59838ED9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1943741"/>
                <a:ext cx="11569712" cy="743986"/>
              </a:xfrm>
              <a:prstGeom prst="rect">
                <a:avLst/>
              </a:prstGeom>
              <a:blipFill>
                <a:blip r:embed="rId4"/>
                <a:stretch>
                  <a:fillRect l="-948" b="-15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1C148A2-684A-4C65-81EF-90B4E879D5FE}"/>
                  </a:ext>
                </a:extLst>
              </p:cNvPr>
              <p:cNvSpPr txBox="1"/>
              <p:nvPr/>
            </p:nvSpPr>
            <p:spPr>
              <a:xfrm>
                <a:off x="385010" y="2936461"/>
                <a:ext cx="11569712" cy="7439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若子过程段用时不等</a:t>
                </a:r>
                <a:r>
                  <a:rPr lang="en-US" altLang="zh-CN" sz="2600" noProof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𝜏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𝜏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𝜏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)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，则流水周期</a:t>
                </a:r>
                <a:endParaRPr lang="en-US" altLang="zh-CN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1C148A2-684A-4C65-81EF-90B4E879D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2936461"/>
                <a:ext cx="11569712" cy="743986"/>
              </a:xfrm>
              <a:prstGeom prst="rect">
                <a:avLst/>
              </a:prstGeom>
              <a:blipFill>
                <a:blip r:embed="rId5"/>
                <a:stretch>
                  <a:fillRect l="-948" b="-15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13657C2A-7EF3-4E40-BC85-5C2685E54E53}"/>
                  </a:ext>
                </a:extLst>
              </p:cNvPr>
              <p:cNvSpPr txBox="1"/>
              <p:nvPr/>
            </p:nvSpPr>
            <p:spPr>
              <a:xfrm>
                <a:off x="7642078" y="2124072"/>
                <a:ext cx="117173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𝑇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r>
                        <a:rPr kumimoji="0" lang="zh-CN" alt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13657C2A-7EF3-4E40-BC85-5C2685E54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78" y="2124072"/>
                <a:ext cx="117173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D4432B60-3F52-453C-9F48-D9E87452C628}"/>
                  </a:ext>
                </a:extLst>
              </p:cNvPr>
              <p:cNvSpPr txBox="1"/>
              <p:nvPr/>
            </p:nvSpPr>
            <p:spPr>
              <a:xfrm>
                <a:off x="7622682" y="3095672"/>
                <a:ext cx="238225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𝑇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max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⁡{</m:t>
                      </m:r>
                      <m:sSub>
                        <m:sSubPr>
                          <m:ctrlP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𝜏</m:t>
                          </m:r>
                        </m:e>
                        <m:sub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D4432B60-3F52-453C-9F48-D9E87452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682" y="3095672"/>
                <a:ext cx="238225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FC98F1A-FA76-4725-B248-B01AE151B202}"/>
                  </a:ext>
                </a:extLst>
              </p:cNvPr>
              <p:cNvSpPr txBox="1"/>
              <p:nvPr/>
            </p:nvSpPr>
            <p:spPr>
              <a:xfrm>
                <a:off x="355588" y="4620943"/>
                <a:ext cx="4039604" cy="624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32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𝑖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𝜏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+(</m:t>
                    </m:r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𝑛</m:t>
                    </m:r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−1)×</m:t>
                    </m:r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𝑇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FC98F1A-FA76-4725-B248-B01AE151B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8" y="4620943"/>
                <a:ext cx="4039604" cy="6244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794139C-AFA0-4E4F-B192-F099BDAF6A0E}"/>
                  </a:ext>
                </a:extLst>
              </p:cNvPr>
              <p:cNvSpPr txBox="1"/>
              <p:nvPr/>
            </p:nvSpPr>
            <p:spPr>
              <a:xfrm>
                <a:off x="8252002" y="4414348"/>
                <a:ext cx="356435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𝑘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zh-CN" alt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+(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𝑛</m:t>
                      </m:r>
                      <m:r>
                        <a:rPr kumimoji="0" lang="en-US" altLang="zh-C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−1)×</m:t>
                      </m:r>
                      <m:r>
                        <a:rPr kumimoji="0" lang="zh-CN" alt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794139C-AFA0-4E4F-B192-F099BDAF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002" y="4414348"/>
                <a:ext cx="356435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50933B4-ED17-4E8C-89EA-CA1B5D2C1E8A}"/>
                  </a:ext>
                </a:extLst>
              </p:cNvPr>
              <p:cNvSpPr txBox="1"/>
              <p:nvPr/>
            </p:nvSpPr>
            <p:spPr>
              <a:xfrm>
                <a:off x="1615769" y="5560034"/>
                <a:ext cx="3556077" cy="1027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𝑛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  <m:nary>
                          <m:naryPr>
                            <m:chr m:val="∑"/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+(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−1)×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50933B4-ED17-4E8C-89EA-CA1B5D2C1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69" y="5560034"/>
                <a:ext cx="3556077" cy="10275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1033C260-B4D5-420F-BE17-3B1D78BB29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125473"/>
                  </p:ext>
                </p:extLst>
              </p:nvPr>
            </p:nvGraphicFramePr>
            <p:xfrm>
              <a:off x="8075597" y="73824"/>
              <a:ext cx="1920000" cy="1080000"/>
            </p:xfrm>
            <a:graphic>
              <a:graphicData uri="http://schemas.microsoft.com/office/powerpoint/2016/slidezoom">
                <pslz:sldZm>
                  <pslz:sldZmObj sldId="527" cId="1187808579">
                    <pslz:zmPr id="{EE78BE84-4A26-4BA4-AC34-C9C7BE195901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0000" cy="108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033C260-B4D5-420F-BE17-3B1D78BB29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75597" y="73824"/>
                <a:ext cx="1920000" cy="108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幻灯片缩放定位 4">
                <a:extLst>
                  <a:ext uri="{FF2B5EF4-FFF2-40B4-BE49-F238E27FC236}">
                    <a16:creationId xmlns:a16="http://schemas.microsoft.com/office/drawing/2014/main" id="{2C09DCF7-894F-4766-A595-E4ADE4BC3A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2436242"/>
                  </p:ext>
                </p:extLst>
              </p:nvPr>
            </p:nvGraphicFramePr>
            <p:xfrm>
              <a:off x="10061993" y="73161"/>
              <a:ext cx="1920000" cy="1080000"/>
            </p:xfrm>
            <a:graphic>
              <a:graphicData uri="http://schemas.microsoft.com/office/powerpoint/2016/slidezoom">
                <pslz:sldZm>
                  <pslz:sldZmObj sldId="529" cId="2422809914">
                    <pslz:zmPr id="{4198A143-637C-4634-A297-16D5FD47B1A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0000" cy="108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幻灯片缩放定位 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C09DCF7-894F-4766-A595-E4ADE4BC3A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61993" y="73161"/>
                <a:ext cx="1920000" cy="108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63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9" grpId="0" animBg="1"/>
      <p:bldP spid="46" grpId="0" animBg="1"/>
      <p:bldP spid="55" grpId="0" animBg="1"/>
      <p:bldP spid="56" grpId="0" animBg="1"/>
      <p:bldP spid="57" grpId="0" animBg="1"/>
      <p:bldP spid="58" grpId="0" animBg="1"/>
      <p:bldP spid="61" grpId="0"/>
      <p:bldP spid="63" grpId="0"/>
      <p:bldP spid="67" grpId="0"/>
      <p:bldP spid="69" grpId="0"/>
      <p:bldP spid="7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80524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流水线技术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4259B2-B7EB-4467-B04D-0BD395B0F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07" y="765299"/>
            <a:ext cx="10053985" cy="60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099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流水线技术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01A72B7-1501-473D-87EC-87103E072187}"/>
              </a:ext>
            </a:extLst>
          </p:cNvPr>
          <p:cNvGraphicFramePr>
            <a:graphicFrameLocks noGrp="1"/>
          </p:cNvGraphicFramePr>
          <p:nvPr/>
        </p:nvGraphicFramePr>
        <p:xfrm>
          <a:off x="7714282" y="1124558"/>
          <a:ext cx="380246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262">
                  <a:extLst>
                    <a:ext uri="{9D8B030D-6E8A-4147-A177-3AD203B41FA5}">
                      <a16:colId xmlns:a16="http://schemas.microsoft.com/office/drawing/2014/main" val="29112072"/>
                    </a:ext>
                  </a:extLst>
                </a:gridCol>
                <a:gridCol w="1214203">
                  <a:extLst>
                    <a:ext uri="{9D8B030D-6E8A-4147-A177-3AD203B41FA5}">
                      <a16:colId xmlns:a16="http://schemas.microsoft.com/office/drawing/2014/main" val="1307685867"/>
                    </a:ext>
                  </a:extLst>
                </a:gridCol>
              </a:tblGrid>
              <a:tr h="338532"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耗时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63198"/>
                  </a:ext>
                </a:extLst>
              </a:tr>
              <a:tr h="338532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零操作数检查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80ns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500679"/>
                  </a:ext>
                </a:extLst>
              </a:tr>
              <a:tr h="338532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对阶操作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70ns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45517"/>
                  </a:ext>
                </a:extLst>
              </a:tr>
              <a:tr h="338532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尾数操作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100ns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45641"/>
                  </a:ext>
                </a:extLst>
              </a:tr>
              <a:tr h="338532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结果规格化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90ns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69718"/>
                  </a:ext>
                </a:extLst>
              </a:tr>
            </a:tbl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9BAD6D29-06F5-4B97-B134-8AA8D4234241}"/>
              </a:ext>
            </a:extLst>
          </p:cNvPr>
          <p:cNvSpPr txBox="1"/>
          <p:nvPr/>
        </p:nvSpPr>
        <p:spPr>
          <a:xfrm>
            <a:off x="508017" y="622566"/>
            <a:ext cx="112940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浮点加减法的四个操作步骤及耗时如表所示，按四个步骤生成四级流水，若有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项加法任务，计算使用流水后的加速比。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FD7AA53-E321-4051-AF5C-F3D321C206C2}"/>
              </a:ext>
            </a:extLst>
          </p:cNvPr>
          <p:cNvSpPr txBox="1"/>
          <p:nvPr/>
        </p:nvSpPr>
        <p:spPr>
          <a:xfrm>
            <a:off x="508017" y="1498680"/>
            <a:ext cx="5587983" cy="4424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先确定流水周期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 = 100ns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A6E323F-B039-4773-A34C-4E7635EAD07B}"/>
              </a:ext>
            </a:extLst>
          </p:cNvPr>
          <p:cNvSpPr txBox="1"/>
          <p:nvPr/>
        </p:nvSpPr>
        <p:spPr>
          <a:xfrm>
            <a:off x="7002902" y="3340163"/>
            <a:ext cx="4513846" cy="839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若每个过程段耗时都为均值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85ns</a:t>
            </a:r>
          </a:p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加速比：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C1=3.88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8E431A8-002C-498D-9D47-47AF699ED330}"/>
              </a:ext>
            </a:extLst>
          </p:cNvPr>
          <p:cNvSpPr txBox="1"/>
          <p:nvPr/>
        </p:nvSpPr>
        <p:spPr>
          <a:xfrm>
            <a:off x="7002902" y="4259667"/>
            <a:ext cx="4513846" cy="839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若接着将任务量增加到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10000</a:t>
            </a:r>
          </a:p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加速比：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C2=3.9988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47C6DB4-2B19-4A0E-A1D3-6C06EFA4190F}"/>
              </a:ext>
            </a:extLst>
          </p:cNvPr>
          <p:cNvSpPr txBox="1"/>
          <p:nvPr/>
        </p:nvSpPr>
        <p:spPr>
          <a:xfrm>
            <a:off x="7002901" y="5177255"/>
            <a:ext cx="5103755" cy="839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若再将过程段设置为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个，每个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34ns</a:t>
            </a:r>
          </a:p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加速比：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C3=9.99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76BF926-4BE6-4886-BCD8-3A3478E6D41E}"/>
              </a:ext>
            </a:extLst>
          </p:cNvPr>
          <p:cNvSpPr txBox="1"/>
          <p:nvPr/>
        </p:nvSpPr>
        <p:spPr>
          <a:xfrm>
            <a:off x="1572126" y="6235434"/>
            <a:ext cx="9047747" cy="4424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结论：过程段耗时越接近，任务量越大，过程段越多，加速比越高！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09A755D-66E0-4BA5-A3FA-E891F635056C}"/>
              </a:ext>
            </a:extLst>
          </p:cNvPr>
          <p:cNvSpPr txBox="1"/>
          <p:nvPr/>
        </p:nvSpPr>
        <p:spPr>
          <a:xfrm>
            <a:off x="508017" y="2084185"/>
            <a:ext cx="5587983" cy="203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使用流水时：</a:t>
            </a:r>
          </a:p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项任务耗时：</a:t>
            </a:r>
          </a:p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80+70+100+90 = 340ns</a:t>
            </a:r>
          </a:p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其余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99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项总耗时：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99×100 = 9900ns</a:t>
            </a:r>
          </a:p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流水总耗时：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340+9900 = 10240ns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ACEAE3F-6880-4783-9127-20247228030D}"/>
              </a:ext>
            </a:extLst>
          </p:cNvPr>
          <p:cNvSpPr txBox="1"/>
          <p:nvPr/>
        </p:nvSpPr>
        <p:spPr>
          <a:xfrm>
            <a:off x="508017" y="4259667"/>
            <a:ext cx="5587983" cy="839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不用流水总耗时：</a:t>
            </a:r>
          </a:p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100×(80 + 70 + 100 + 90 )=34000ns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E31FF50-0B79-463B-9670-8118CDB59E8B}"/>
              </a:ext>
            </a:extLst>
          </p:cNvPr>
          <p:cNvSpPr txBox="1"/>
          <p:nvPr/>
        </p:nvSpPr>
        <p:spPr>
          <a:xfrm>
            <a:off x="508017" y="5242515"/>
            <a:ext cx="5587983" cy="4424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加速比：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C=34000/10240=3.32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37" grpId="0" animBg="1"/>
      <p:bldP spid="38" grpId="0" animBg="1"/>
      <p:bldP spid="40" grpId="0" animBg="1"/>
      <p:bldP spid="42" grpId="0" animBg="1"/>
      <p:bldP spid="4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26F556-A57C-43B2-A7BC-AE0985EBA608}"/>
              </a:ext>
            </a:extLst>
          </p:cNvPr>
          <p:cNvSpPr/>
          <p:nvPr/>
        </p:nvSpPr>
        <p:spPr>
          <a:xfrm>
            <a:off x="349817" y="758320"/>
            <a:ext cx="1686674" cy="250405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142F28-B36B-44B2-81AD-599E5476E158}"/>
              </a:ext>
            </a:extLst>
          </p:cNvPr>
          <p:cNvSpPr/>
          <p:nvPr/>
        </p:nvSpPr>
        <p:spPr>
          <a:xfrm>
            <a:off x="560369" y="1727845"/>
            <a:ext cx="1251788" cy="402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ACC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4730BB-0EC0-424D-9423-D4827AB86D4E}"/>
              </a:ext>
            </a:extLst>
          </p:cNvPr>
          <p:cNvSpPr txBox="1"/>
          <p:nvPr/>
        </p:nvSpPr>
        <p:spPr>
          <a:xfrm>
            <a:off x="567260" y="758320"/>
            <a:ext cx="1251787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运算器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50C085-5F7A-4593-A5C4-2EC420C5D886}"/>
              </a:ext>
            </a:extLst>
          </p:cNvPr>
          <p:cNvSpPr txBox="1"/>
          <p:nvPr/>
        </p:nvSpPr>
        <p:spPr>
          <a:xfrm>
            <a:off x="2076045" y="761161"/>
            <a:ext cx="3934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Arithmetic and Logic Unit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000B91-54ED-48BB-87E9-47E6225FFB12}"/>
              </a:ext>
            </a:extLst>
          </p:cNvPr>
          <p:cNvSpPr txBox="1"/>
          <p:nvPr/>
        </p:nvSpPr>
        <p:spPr>
          <a:xfrm>
            <a:off x="2151317" y="1088541"/>
            <a:ext cx="4471736" cy="202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算术运算：加、减、乘、除等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逻辑运算：与、或、非、异或等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辅助功能：移位、求补等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7CB8956-D81E-485B-A7A8-1D245BA2D200}"/>
              </a:ext>
            </a:extLst>
          </p:cNvPr>
          <p:cNvCxnSpPr/>
          <p:nvPr/>
        </p:nvCxnSpPr>
        <p:spPr>
          <a:xfrm>
            <a:off x="464963" y="4808774"/>
            <a:ext cx="720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184BC35-AFFB-4D1A-ABC0-A6D0BDF3AD1C}"/>
              </a:ext>
            </a:extLst>
          </p:cNvPr>
          <p:cNvCxnSpPr/>
          <p:nvPr/>
        </p:nvCxnSpPr>
        <p:spPr>
          <a:xfrm>
            <a:off x="1665713" y="4814471"/>
            <a:ext cx="720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A6EE88A-AB44-4686-A96E-DD9DE1F2CAB9}"/>
              </a:ext>
            </a:extLst>
          </p:cNvPr>
          <p:cNvCxnSpPr>
            <a:cxnSpLocks/>
          </p:cNvCxnSpPr>
          <p:nvPr/>
        </p:nvCxnSpPr>
        <p:spPr>
          <a:xfrm rot="2700000">
            <a:off x="1117239" y="4941751"/>
            <a:ext cx="360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0A7F7D-917A-463A-A172-A64BDD750180}"/>
              </a:ext>
            </a:extLst>
          </p:cNvPr>
          <p:cNvCxnSpPr>
            <a:cxnSpLocks/>
          </p:cNvCxnSpPr>
          <p:nvPr/>
        </p:nvCxnSpPr>
        <p:spPr>
          <a:xfrm rot="18900000" flipH="1">
            <a:off x="1358433" y="4938444"/>
            <a:ext cx="360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CA6C539-E2B5-4CD5-AA92-1F9587AE4FA0}"/>
              </a:ext>
            </a:extLst>
          </p:cNvPr>
          <p:cNvCxnSpPr>
            <a:cxnSpLocks/>
          </p:cNvCxnSpPr>
          <p:nvPr/>
        </p:nvCxnSpPr>
        <p:spPr>
          <a:xfrm rot="2700000">
            <a:off x="323187" y="5126975"/>
            <a:ext cx="900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1BDF096-411D-4582-9A64-5839337C0C20}"/>
              </a:ext>
            </a:extLst>
          </p:cNvPr>
          <p:cNvCxnSpPr>
            <a:cxnSpLocks/>
          </p:cNvCxnSpPr>
          <p:nvPr/>
        </p:nvCxnSpPr>
        <p:spPr>
          <a:xfrm rot="18900000" flipH="1">
            <a:off x="1617330" y="5123810"/>
            <a:ext cx="900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FC0F28F-8802-449B-B486-A9C729E48035}"/>
              </a:ext>
            </a:extLst>
          </p:cNvPr>
          <p:cNvCxnSpPr/>
          <p:nvPr/>
        </p:nvCxnSpPr>
        <p:spPr>
          <a:xfrm>
            <a:off x="1072255" y="5442308"/>
            <a:ext cx="68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DFAC9DF-1EA4-4726-95E5-E104D4C64A99}"/>
              </a:ext>
            </a:extLst>
          </p:cNvPr>
          <p:cNvSpPr txBox="1"/>
          <p:nvPr/>
        </p:nvSpPr>
        <p:spPr>
          <a:xfrm>
            <a:off x="1001569" y="4980562"/>
            <a:ext cx="89095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ALU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5A7074B-4AE7-4AF8-8723-963542D695FC}"/>
              </a:ext>
            </a:extLst>
          </p:cNvPr>
          <p:cNvCxnSpPr/>
          <p:nvPr/>
        </p:nvCxnSpPr>
        <p:spPr>
          <a:xfrm>
            <a:off x="845509" y="4452303"/>
            <a:ext cx="0" cy="360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4026B43-767C-48C1-B248-63C48FC1E671}"/>
              </a:ext>
            </a:extLst>
          </p:cNvPr>
          <p:cNvCxnSpPr/>
          <p:nvPr/>
        </p:nvCxnSpPr>
        <p:spPr>
          <a:xfrm>
            <a:off x="1446711" y="5459095"/>
            <a:ext cx="0" cy="360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45F8021-1618-41D9-8797-52B32BE41D76}"/>
              </a:ext>
            </a:extLst>
          </p:cNvPr>
          <p:cNvCxnSpPr/>
          <p:nvPr/>
        </p:nvCxnSpPr>
        <p:spPr>
          <a:xfrm>
            <a:off x="2005983" y="4437258"/>
            <a:ext cx="0" cy="360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DF0B2A2-53AC-45D3-B7DB-29D7208AF5D6}"/>
                  </a:ext>
                </a:extLst>
              </p:cNvPr>
              <p:cNvSpPr txBox="1"/>
              <p:nvPr/>
            </p:nvSpPr>
            <p:spPr>
              <a:xfrm>
                <a:off x="611117" y="3999311"/>
                <a:ext cx="468783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DF0B2A2-53AC-45D3-B7DB-29D7208AF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7" y="3999311"/>
                <a:ext cx="468783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F081D6-3F94-4FD5-8366-E5448F14D315}"/>
                  </a:ext>
                </a:extLst>
              </p:cNvPr>
              <p:cNvSpPr txBox="1"/>
              <p:nvPr/>
            </p:nvSpPr>
            <p:spPr>
              <a:xfrm>
                <a:off x="1198453" y="5748367"/>
                <a:ext cx="415690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F081D6-3F94-4FD5-8366-E5448F14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453" y="5748367"/>
                <a:ext cx="415690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539906B-85E2-4951-8C2B-660B574968C0}"/>
                  </a:ext>
                </a:extLst>
              </p:cNvPr>
              <p:cNvSpPr txBox="1"/>
              <p:nvPr/>
            </p:nvSpPr>
            <p:spPr>
              <a:xfrm>
                <a:off x="1771591" y="3988048"/>
                <a:ext cx="460960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539906B-85E2-4951-8C2B-660B57496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591" y="3988048"/>
                <a:ext cx="46096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DA01536-5F10-47CC-805D-578F0FDC5EA5}"/>
              </a:ext>
            </a:extLst>
          </p:cNvPr>
          <p:cNvCxnSpPr>
            <a:cxnSpLocks/>
          </p:cNvCxnSpPr>
          <p:nvPr/>
        </p:nvCxnSpPr>
        <p:spPr>
          <a:xfrm rot="5400000">
            <a:off x="2630016" y="4599580"/>
            <a:ext cx="0" cy="49329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C8C3B34-BE88-4218-911C-EEBCD7564222}"/>
              </a:ext>
            </a:extLst>
          </p:cNvPr>
          <p:cNvCxnSpPr>
            <a:cxnSpLocks/>
          </p:cNvCxnSpPr>
          <p:nvPr/>
        </p:nvCxnSpPr>
        <p:spPr>
          <a:xfrm rot="5400000">
            <a:off x="2148810" y="5146584"/>
            <a:ext cx="0" cy="49329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66251B5-B04B-4FD0-946A-53C6915CBF39}"/>
                  </a:ext>
                </a:extLst>
              </p:cNvPr>
              <p:cNvSpPr txBox="1"/>
              <p:nvPr/>
            </p:nvSpPr>
            <p:spPr>
              <a:xfrm>
                <a:off x="2195459" y="4869546"/>
                <a:ext cx="213199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66251B5-B04B-4FD0-946A-53C6915CB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459" y="4869546"/>
                <a:ext cx="213199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>
            <a:extLst>
              <a:ext uri="{FF2B5EF4-FFF2-40B4-BE49-F238E27FC236}">
                <a16:creationId xmlns:a16="http://schemas.microsoft.com/office/drawing/2014/main" id="{1625944E-11AD-4E10-8EE8-774FAB04D24C}"/>
              </a:ext>
            </a:extLst>
          </p:cNvPr>
          <p:cNvSpPr txBox="1"/>
          <p:nvPr/>
        </p:nvSpPr>
        <p:spPr>
          <a:xfrm>
            <a:off x="2876663" y="4834763"/>
            <a:ext cx="20320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控制信号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指令译码产生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BA10B03-4D0C-4A17-A623-468B8360F737}"/>
              </a:ext>
            </a:extLst>
          </p:cNvPr>
          <p:cNvSpPr txBox="1"/>
          <p:nvPr/>
        </p:nvSpPr>
        <p:spPr>
          <a:xfrm>
            <a:off x="382020" y="6163092"/>
            <a:ext cx="25369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输出信号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运算结果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4DBF5A4-D660-4C45-B97D-BF22F7B0F6FD}"/>
              </a:ext>
            </a:extLst>
          </p:cNvPr>
          <p:cNvSpPr txBox="1"/>
          <p:nvPr/>
        </p:nvSpPr>
        <p:spPr>
          <a:xfrm>
            <a:off x="382020" y="3665862"/>
            <a:ext cx="23128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输入信号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操作数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A015A25-7621-4FA1-872C-C58B6EEB624A}"/>
                  </a:ext>
                </a:extLst>
              </p:cNvPr>
              <p:cNvSpPr txBox="1"/>
              <p:nvPr/>
            </p:nvSpPr>
            <p:spPr>
              <a:xfrm>
                <a:off x="2329602" y="4886844"/>
                <a:ext cx="462626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A015A25-7621-4FA1-872C-C58B6EEB6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602" y="4886844"/>
                <a:ext cx="462626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0E1DECAE-FCEB-40E4-B809-4D99A8D75532}"/>
              </a:ext>
            </a:extLst>
          </p:cNvPr>
          <p:cNvSpPr/>
          <p:nvPr/>
        </p:nvSpPr>
        <p:spPr>
          <a:xfrm>
            <a:off x="560369" y="2247615"/>
            <a:ext cx="1251788" cy="402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ALU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12DD4B3-FEE7-4A6E-A8FD-6AE90088DF41}"/>
              </a:ext>
            </a:extLst>
          </p:cNvPr>
          <p:cNvSpPr/>
          <p:nvPr/>
        </p:nvSpPr>
        <p:spPr>
          <a:xfrm>
            <a:off x="560369" y="2767385"/>
            <a:ext cx="1251788" cy="402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D67235B-49D4-46A3-B107-A381B272B716}"/>
              </a:ext>
            </a:extLst>
          </p:cNvPr>
          <p:cNvSpPr/>
          <p:nvPr/>
        </p:nvSpPr>
        <p:spPr>
          <a:xfrm>
            <a:off x="560369" y="1208075"/>
            <a:ext cx="1251788" cy="402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947586D-D92A-4BC8-8149-F03DC164C516}"/>
              </a:ext>
            </a:extLst>
          </p:cNvPr>
          <p:cNvSpPr/>
          <p:nvPr/>
        </p:nvSpPr>
        <p:spPr>
          <a:xfrm>
            <a:off x="556984" y="2247615"/>
            <a:ext cx="1251788" cy="402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AA97F67-E00C-4065-884C-8972C03C93BC}"/>
              </a:ext>
            </a:extLst>
          </p:cNvPr>
          <p:cNvGrpSpPr/>
          <p:nvPr/>
        </p:nvGrpSpPr>
        <p:grpSpPr>
          <a:xfrm>
            <a:off x="10783123" y="3338608"/>
            <a:ext cx="960412" cy="477054"/>
            <a:chOff x="9780329" y="3854098"/>
            <a:chExt cx="960412" cy="477054"/>
          </a:xfrm>
        </p:grpSpPr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AA234213-765E-45B2-AD83-CB8125CC30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26977" y="384597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CA60B58-4514-46BD-B27C-0E0B1814FBDA}"/>
                    </a:ext>
                  </a:extLst>
                </p:cNvPr>
                <p:cNvSpPr txBox="1"/>
                <p:nvPr/>
              </p:nvSpPr>
              <p:spPr>
                <a:xfrm>
                  <a:off x="10273625" y="3854098"/>
                  <a:ext cx="467116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CA60B58-4514-46BD-B27C-0E0B1814F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3625" y="3854098"/>
                  <a:ext cx="467116" cy="4770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875218E-8E10-4BB4-972C-B05B91CC706F}"/>
              </a:ext>
            </a:extLst>
          </p:cNvPr>
          <p:cNvGrpSpPr/>
          <p:nvPr/>
        </p:nvGrpSpPr>
        <p:grpSpPr>
          <a:xfrm>
            <a:off x="10783123" y="3689504"/>
            <a:ext cx="960412" cy="477054"/>
            <a:chOff x="9780329" y="3854098"/>
            <a:chExt cx="960412" cy="477054"/>
          </a:xfrm>
        </p:grpSpPr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CDC7FE7A-E781-4ADB-A53E-4D7D77E57F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26977" y="384597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096643EC-ADF0-4C7F-9C69-3FE28B57FD07}"/>
                    </a:ext>
                  </a:extLst>
                </p:cNvPr>
                <p:cNvSpPr txBox="1"/>
                <p:nvPr/>
              </p:nvSpPr>
              <p:spPr>
                <a:xfrm>
                  <a:off x="10273625" y="3854098"/>
                  <a:ext cx="467116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096643EC-ADF0-4C7F-9C69-3FE28B57F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3625" y="3854098"/>
                  <a:ext cx="467116" cy="4770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27D63B9-3C8A-4F0C-88B9-4FE9AE258CD8}"/>
              </a:ext>
            </a:extLst>
          </p:cNvPr>
          <p:cNvGrpSpPr/>
          <p:nvPr/>
        </p:nvGrpSpPr>
        <p:grpSpPr>
          <a:xfrm>
            <a:off x="10783123" y="4040400"/>
            <a:ext cx="951242" cy="477054"/>
            <a:chOff x="9780329" y="3854098"/>
            <a:chExt cx="951242" cy="477054"/>
          </a:xfrm>
        </p:grpSpPr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8516D406-EBF1-4212-97DE-0290D93B66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26977" y="384597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7587EF6A-23D7-437E-8832-E43930900FB6}"/>
                    </a:ext>
                  </a:extLst>
                </p:cNvPr>
                <p:cNvSpPr txBox="1"/>
                <p:nvPr/>
              </p:nvSpPr>
              <p:spPr>
                <a:xfrm>
                  <a:off x="10273625" y="3854098"/>
                  <a:ext cx="457946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7587EF6A-23D7-437E-8832-E43930900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3625" y="3854098"/>
                  <a:ext cx="457946" cy="4770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0B99A10-D90B-474C-828D-6D26E50EA273}"/>
              </a:ext>
            </a:extLst>
          </p:cNvPr>
          <p:cNvGrpSpPr/>
          <p:nvPr/>
        </p:nvGrpSpPr>
        <p:grpSpPr>
          <a:xfrm>
            <a:off x="10783123" y="4391296"/>
            <a:ext cx="960412" cy="477054"/>
            <a:chOff x="9780329" y="3854098"/>
            <a:chExt cx="960412" cy="477054"/>
          </a:xfrm>
        </p:grpSpPr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00B0C73-B57D-4A8D-ACA2-F799DE9DEC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26977" y="384597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457D2EBC-2034-438D-B488-A183C9022612}"/>
                    </a:ext>
                  </a:extLst>
                </p:cNvPr>
                <p:cNvSpPr txBox="1"/>
                <p:nvPr/>
              </p:nvSpPr>
              <p:spPr>
                <a:xfrm>
                  <a:off x="10273625" y="3854098"/>
                  <a:ext cx="467116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457D2EBC-2034-438D-B488-A183C9022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3625" y="3854098"/>
                  <a:ext cx="467116" cy="4770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5078248-88A9-4408-94E5-B4828E85939A}"/>
              </a:ext>
            </a:extLst>
          </p:cNvPr>
          <p:cNvGrpSpPr/>
          <p:nvPr/>
        </p:nvGrpSpPr>
        <p:grpSpPr>
          <a:xfrm>
            <a:off x="10783123" y="4742194"/>
            <a:ext cx="930980" cy="477054"/>
            <a:chOff x="9780329" y="3854098"/>
            <a:chExt cx="930980" cy="477054"/>
          </a:xfrm>
        </p:grpSpPr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FAA68197-E34E-4D47-AA6E-5FE2FDEE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26977" y="384597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C45ABB84-273E-4DB6-9468-4411B08DD6D4}"/>
                    </a:ext>
                  </a:extLst>
                </p:cNvPr>
                <p:cNvSpPr txBox="1"/>
                <p:nvPr/>
              </p:nvSpPr>
              <p:spPr>
                <a:xfrm>
                  <a:off x="10273625" y="3854098"/>
                  <a:ext cx="437684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10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C45ABB84-273E-4DB6-9468-4411B08DD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3625" y="3854098"/>
                  <a:ext cx="437684" cy="4770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FBEC8AD-9EE6-438E-8584-9F6015710225}"/>
              </a:ext>
            </a:extLst>
          </p:cNvPr>
          <p:cNvGrpSpPr/>
          <p:nvPr/>
        </p:nvGrpSpPr>
        <p:grpSpPr>
          <a:xfrm>
            <a:off x="6656888" y="5208030"/>
            <a:ext cx="518411" cy="911995"/>
            <a:chOff x="7947743" y="6004468"/>
            <a:chExt cx="518411" cy="911995"/>
          </a:xfrm>
        </p:grpSpPr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06EA39C4-075D-438F-B3D4-6D6ECDF9B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223" y="600446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4C516F8F-036F-49FC-93A1-CB944020829C}"/>
                    </a:ext>
                  </a:extLst>
                </p:cNvPr>
                <p:cNvSpPr txBox="1"/>
                <p:nvPr/>
              </p:nvSpPr>
              <p:spPr>
                <a:xfrm>
                  <a:off x="7947743" y="6439409"/>
                  <a:ext cx="518411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4C516F8F-036F-49FC-93A1-CB9440208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743" y="6439409"/>
                  <a:ext cx="518411" cy="4770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BB71FB2-EE2C-4A4C-B300-F9DE0622DC38}"/>
              </a:ext>
            </a:extLst>
          </p:cNvPr>
          <p:cNvGrpSpPr/>
          <p:nvPr/>
        </p:nvGrpSpPr>
        <p:grpSpPr>
          <a:xfrm>
            <a:off x="7039601" y="5208030"/>
            <a:ext cx="518411" cy="911995"/>
            <a:chOff x="7947743" y="6004468"/>
            <a:chExt cx="518411" cy="911995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358076FF-D3CC-424F-BDEC-4E2681A60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223" y="600446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948CA9FD-C907-4BE3-8770-750C013C3ED6}"/>
                    </a:ext>
                  </a:extLst>
                </p:cNvPr>
                <p:cNvSpPr txBox="1"/>
                <p:nvPr/>
              </p:nvSpPr>
              <p:spPr>
                <a:xfrm>
                  <a:off x="7947743" y="6439409"/>
                  <a:ext cx="518411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948CA9FD-C907-4BE3-8770-750C013C3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743" y="6439409"/>
                  <a:ext cx="518411" cy="4770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C957C03-8D0B-447D-AD70-C6E3450D5317}"/>
              </a:ext>
            </a:extLst>
          </p:cNvPr>
          <p:cNvGrpSpPr/>
          <p:nvPr/>
        </p:nvGrpSpPr>
        <p:grpSpPr>
          <a:xfrm>
            <a:off x="7422314" y="5208030"/>
            <a:ext cx="509242" cy="911995"/>
            <a:chOff x="7947743" y="6004468"/>
            <a:chExt cx="509242" cy="911995"/>
          </a:xfrm>
        </p:grpSpPr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66605603-7427-4BB8-89DA-795D8A5CB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223" y="600446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46965C59-DF73-470B-8D12-FD0637E54A9E}"/>
                    </a:ext>
                  </a:extLst>
                </p:cNvPr>
                <p:cNvSpPr txBox="1"/>
                <p:nvPr/>
              </p:nvSpPr>
              <p:spPr>
                <a:xfrm>
                  <a:off x="7947743" y="6439409"/>
                  <a:ext cx="509242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46965C59-DF73-470B-8D12-FD0637E54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743" y="6439409"/>
                  <a:ext cx="509242" cy="4770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726D00C-717C-4CAF-A1C1-DFBF055D97D8}"/>
              </a:ext>
            </a:extLst>
          </p:cNvPr>
          <p:cNvGrpSpPr/>
          <p:nvPr/>
        </p:nvGrpSpPr>
        <p:grpSpPr>
          <a:xfrm>
            <a:off x="7805027" y="5208030"/>
            <a:ext cx="518411" cy="911995"/>
            <a:chOff x="7947743" y="6004468"/>
            <a:chExt cx="518411" cy="911995"/>
          </a:xfrm>
        </p:grpSpPr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0413B48C-49C5-4DF6-B06C-3AC04EC65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223" y="600446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C34C5513-5946-4487-99B4-2A9409A313B7}"/>
                    </a:ext>
                  </a:extLst>
                </p:cNvPr>
                <p:cNvSpPr txBox="1"/>
                <p:nvPr/>
              </p:nvSpPr>
              <p:spPr>
                <a:xfrm>
                  <a:off x="7947743" y="6439409"/>
                  <a:ext cx="518411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C34C5513-5946-4487-99B4-2A9409A313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743" y="6439409"/>
                  <a:ext cx="518411" cy="4770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0D400BA-3C81-4D93-9280-2C74F70803DA}"/>
              </a:ext>
            </a:extLst>
          </p:cNvPr>
          <p:cNvGrpSpPr/>
          <p:nvPr/>
        </p:nvGrpSpPr>
        <p:grpSpPr>
          <a:xfrm>
            <a:off x="10247531" y="5208030"/>
            <a:ext cx="700128" cy="911995"/>
            <a:chOff x="7947743" y="6004468"/>
            <a:chExt cx="700128" cy="911995"/>
          </a:xfrm>
        </p:grpSpPr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787582D5-F2FE-4E30-A176-69545CBB4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223" y="600446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F2254E1D-6807-4346-9D05-C1F56FBAE80B}"/>
                    </a:ext>
                  </a:extLst>
                </p:cNvPr>
                <p:cNvSpPr txBox="1"/>
                <p:nvPr/>
              </p:nvSpPr>
              <p:spPr>
                <a:xfrm>
                  <a:off x="7947743" y="6439409"/>
                  <a:ext cx="700128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F2254E1D-6807-4346-9D05-C1F56FBAE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743" y="6439409"/>
                  <a:ext cx="700128" cy="4770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0CD2E5E-1EB0-4623-AB5E-8D7277025E17}"/>
              </a:ext>
            </a:extLst>
          </p:cNvPr>
          <p:cNvGrpSpPr/>
          <p:nvPr/>
        </p:nvGrpSpPr>
        <p:grpSpPr>
          <a:xfrm>
            <a:off x="8607500" y="5208030"/>
            <a:ext cx="526233" cy="911995"/>
            <a:chOff x="7947743" y="6004468"/>
            <a:chExt cx="526233" cy="911995"/>
          </a:xfrm>
        </p:grpSpPr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AD9161FC-24DB-4752-BA35-3CBE45F5E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223" y="600446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E46444FE-BA29-492C-B88D-9EB1A5DFDFBD}"/>
                    </a:ext>
                  </a:extLst>
                </p:cNvPr>
                <p:cNvSpPr txBox="1"/>
                <p:nvPr/>
              </p:nvSpPr>
              <p:spPr>
                <a:xfrm>
                  <a:off x="7947743" y="6439409"/>
                  <a:ext cx="526233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E46444FE-BA29-492C-B88D-9EB1A5DFD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743" y="6439409"/>
                  <a:ext cx="526233" cy="4770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68F96BE-E6CB-4535-9CAE-CC956233ECDC}"/>
              </a:ext>
            </a:extLst>
          </p:cNvPr>
          <p:cNvGrpSpPr/>
          <p:nvPr/>
        </p:nvGrpSpPr>
        <p:grpSpPr>
          <a:xfrm>
            <a:off x="8990213" y="5208030"/>
            <a:ext cx="526233" cy="911995"/>
            <a:chOff x="7947743" y="6004468"/>
            <a:chExt cx="526233" cy="911995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E219A57-AA6D-42E4-8D9E-E50570819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223" y="600446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70F16234-EBA1-4136-A00B-ECF8BF5158EB}"/>
                    </a:ext>
                  </a:extLst>
                </p:cNvPr>
                <p:cNvSpPr txBox="1"/>
                <p:nvPr/>
              </p:nvSpPr>
              <p:spPr>
                <a:xfrm>
                  <a:off x="7947743" y="6439409"/>
                  <a:ext cx="526233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70F16234-EBA1-4136-A00B-ECF8BF51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743" y="6439409"/>
                  <a:ext cx="526233" cy="4770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170B70FD-A1A6-4D13-B465-40A2A1ECD6DA}"/>
              </a:ext>
            </a:extLst>
          </p:cNvPr>
          <p:cNvGrpSpPr/>
          <p:nvPr/>
        </p:nvGrpSpPr>
        <p:grpSpPr>
          <a:xfrm>
            <a:off x="9372926" y="5208030"/>
            <a:ext cx="517065" cy="911995"/>
            <a:chOff x="7947743" y="6004468"/>
            <a:chExt cx="517065" cy="911995"/>
          </a:xfrm>
        </p:grpSpPr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5FE85DA6-EBAF-46FA-A400-30DDA4F0E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223" y="600446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C46316E1-286D-42C7-A96A-90952FF1F23E}"/>
                    </a:ext>
                  </a:extLst>
                </p:cNvPr>
                <p:cNvSpPr txBox="1"/>
                <p:nvPr/>
              </p:nvSpPr>
              <p:spPr>
                <a:xfrm>
                  <a:off x="7947743" y="6439409"/>
                  <a:ext cx="517065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C46316E1-286D-42C7-A96A-90952FF1F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743" y="6439409"/>
                  <a:ext cx="517065" cy="4770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5980FCF1-44AF-4444-91C0-D6243DD22EB0}"/>
              </a:ext>
            </a:extLst>
          </p:cNvPr>
          <p:cNvGrpSpPr/>
          <p:nvPr/>
        </p:nvGrpSpPr>
        <p:grpSpPr>
          <a:xfrm>
            <a:off x="9755639" y="5208030"/>
            <a:ext cx="526233" cy="911995"/>
            <a:chOff x="7947743" y="6004468"/>
            <a:chExt cx="526233" cy="911995"/>
          </a:xfrm>
        </p:grpSpPr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28494BEA-55C3-47DB-946D-B2C847AC3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223" y="6004468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AA5F2CB-A0AD-482D-A6D6-1C436F72D20E}"/>
                    </a:ext>
                  </a:extLst>
                </p:cNvPr>
                <p:cNvSpPr txBox="1"/>
                <p:nvPr/>
              </p:nvSpPr>
              <p:spPr>
                <a:xfrm>
                  <a:off x="7947743" y="6439409"/>
                  <a:ext cx="526233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3AA5F2CB-A0AD-482D-A6D6-1C436F72D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743" y="6439409"/>
                  <a:ext cx="526233" cy="4770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79C66E8B-7906-4138-9290-A3E28E104579}"/>
              </a:ext>
            </a:extLst>
          </p:cNvPr>
          <p:cNvGrpSpPr/>
          <p:nvPr/>
        </p:nvGrpSpPr>
        <p:grpSpPr>
          <a:xfrm>
            <a:off x="7474676" y="2476785"/>
            <a:ext cx="473143" cy="917980"/>
            <a:chOff x="6795263" y="3280552"/>
            <a:chExt cx="473143" cy="917980"/>
          </a:xfrm>
        </p:grpSpPr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F6605000-A5FC-4393-9E38-C6E04ABF1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1320" y="3705237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1D441613-EFC6-4371-B202-DFA7D554232F}"/>
                    </a:ext>
                  </a:extLst>
                </p:cNvPr>
                <p:cNvSpPr txBox="1"/>
                <p:nvPr/>
              </p:nvSpPr>
              <p:spPr>
                <a:xfrm>
                  <a:off x="6795263" y="3280552"/>
                  <a:ext cx="473143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1D441613-EFC6-4371-B202-DFA7D5542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263" y="3280552"/>
                  <a:ext cx="473143" cy="4770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B88B963B-BB25-4EF2-902D-CA181134F666}"/>
              </a:ext>
            </a:extLst>
          </p:cNvPr>
          <p:cNvGrpSpPr/>
          <p:nvPr/>
        </p:nvGrpSpPr>
        <p:grpSpPr>
          <a:xfrm>
            <a:off x="8003284" y="2476785"/>
            <a:ext cx="473143" cy="917980"/>
            <a:chOff x="6795263" y="3280552"/>
            <a:chExt cx="473143" cy="917980"/>
          </a:xfrm>
        </p:grpSpPr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6FE7598C-D1B8-4997-A5C3-81BF21FB6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1320" y="3705237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98F1D48A-309B-4912-87B4-68F96F200C9B}"/>
                    </a:ext>
                  </a:extLst>
                </p:cNvPr>
                <p:cNvSpPr txBox="1"/>
                <p:nvPr/>
              </p:nvSpPr>
              <p:spPr>
                <a:xfrm>
                  <a:off x="6795263" y="3280552"/>
                  <a:ext cx="473143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98F1D48A-309B-4912-87B4-68F96F200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263" y="3280552"/>
                  <a:ext cx="473143" cy="4770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77A142B-91EB-4125-8649-D970A36E3D4E}"/>
              </a:ext>
            </a:extLst>
          </p:cNvPr>
          <p:cNvGrpSpPr/>
          <p:nvPr/>
        </p:nvGrpSpPr>
        <p:grpSpPr>
          <a:xfrm>
            <a:off x="8531892" y="2476785"/>
            <a:ext cx="463973" cy="917980"/>
            <a:chOff x="6795263" y="3280552"/>
            <a:chExt cx="463973" cy="917980"/>
          </a:xfrm>
        </p:grpSpPr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D1D50BD2-2EF6-454C-B490-4BF210F70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1320" y="3705237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1B9840A4-5D73-4D1A-AF6D-627905131CE5}"/>
                    </a:ext>
                  </a:extLst>
                </p:cNvPr>
                <p:cNvSpPr txBox="1"/>
                <p:nvPr/>
              </p:nvSpPr>
              <p:spPr>
                <a:xfrm>
                  <a:off x="6795263" y="3280552"/>
                  <a:ext cx="463973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1B9840A4-5D73-4D1A-AF6D-627905131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263" y="3280552"/>
                  <a:ext cx="463973" cy="47705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20F428EC-9EB7-4E15-BD0A-B17EF1EEDE00}"/>
              </a:ext>
            </a:extLst>
          </p:cNvPr>
          <p:cNvGrpSpPr/>
          <p:nvPr/>
        </p:nvGrpSpPr>
        <p:grpSpPr>
          <a:xfrm>
            <a:off x="9060499" y="2476785"/>
            <a:ext cx="473143" cy="917980"/>
            <a:chOff x="6795263" y="3280552"/>
            <a:chExt cx="473143" cy="917980"/>
          </a:xfrm>
        </p:grpSpPr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F4D16F28-29DC-4329-B321-146A6E6DF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1320" y="3705237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BBE6E78A-0AE0-4581-9CEB-FF10659BBA75}"/>
                    </a:ext>
                  </a:extLst>
                </p:cNvPr>
                <p:cNvSpPr txBox="1"/>
                <p:nvPr/>
              </p:nvSpPr>
              <p:spPr>
                <a:xfrm>
                  <a:off x="6795263" y="3280552"/>
                  <a:ext cx="473143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BBE6E78A-0AE0-4581-9CEB-FF10659BB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263" y="3280552"/>
                  <a:ext cx="473143" cy="47705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FD5FE02-0C86-4965-B2B9-0B356A880D4C}"/>
              </a:ext>
            </a:extLst>
          </p:cNvPr>
          <p:cNvGrpSpPr/>
          <p:nvPr/>
        </p:nvGrpSpPr>
        <p:grpSpPr>
          <a:xfrm>
            <a:off x="5233231" y="3521537"/>
            <a:ext cx="1297250" cy="477054"/>
            <a:chOff x="6300030" y="3981167"/>
            <a:chExt cx="1297250" cy="477054"/>
          </a:xfrm>
        </p:grpSpPr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692B957A-987C-47FB-956C-3FD0442F2B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50633" y="3978366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8DC09AD5-9B40-4D11-86BD-6754B943A0D1}"/>
                    </a:ext>
                  </a:extLst>
                </p:cNvPr>
                <p:cNvSpPr txBox="1"/>
                <p:nvPr/>
              </p:nvSpPr>
              <p:spPr>
                <a:xfrm>
                  <a:off x="6300030" y="3981167"/>
                  <a:ext cx="894219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31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</m:sub>
                        </m:sSub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8DC09AD5-9B40-4D11-86BD-6754B943A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030" y="3981167"/>
                  <a:ext cx="894219" cy="4770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FDE8D660-8172-4AD7-B84F-69D5E4FE6638}"/>
              </a:ext>
            </a:extLst>
          </p:cNvPr>
          <p:cNvGrpSpPr/>
          <p:nvPr/>
        </p:nvGrpSpPr>
        <p:grpSpPr>
          <a:xfrm>
            <a:off x="4968540" y="3903413"/>
            <a:ext cx="1561941" cy="477054"/>
            <a:chOff x="6035339" y="3981167"/>
            <a:chExt cx="1561941" cy="477054"/>
          </a:xfrm>
        </p:grpSpPr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7EC195BD-FC1B-48ED-BDBD-9376DD63D6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50633" y="3978366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BBF9BCF3-E0A0-472A-816A-B596ED3F0854}"/>
                    </a:ext>
                  </a:extLst>
                </p:cNvPr>
                <p:cNvSpPr txBox="1"/>
                <p:nvPr/>
              </p:nvSpPr>
              <p:spPr>
                <a:xfrm>
                  <a:off x="6035339" y="3981167"/>
                  <a:ext cx="1134734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1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BBF9BCF3-E0A0-472A-816A-B596ED3F08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5339" y="3981167"/>
                  <a:ext cx="1134734" cy="4770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377C82CD-D8C7-4CE5-A639-5B3D5227B6D9}"/>
              </a:ext>
            </a:extLst>
          </p:cNvPr>
          <p:cNvGrpSpPr/>
          <p:nvPr/>
        </p:nvGrpSpPr>
        <p:grpSpPr>
          <a:xfrm>
            <a:off x="5618247" y="4285289"/>
            <a:ext cx="912234" cy="477054"/>
            <a:chOff x="6685046" y="3981167"/>
            <a:chExt cx="912234" cy="477054"/>
          </a:xfrm>
        </p:grpSpPr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FAC63795-DC4B-4047-90E4-7ADF3BC394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50633" y="3978366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A5DBC7CE-70BA-4637-A107-E1F7DD994492}"/>
                    </a:ext>
                  </a:extLst>
                </p:cNvPr>
                <p:cNvSpPr txBox="1"/>
                <p:nvPr/>
              </p:nvSpPr>
              <p:spPr>
                <a:xfrm>
                  <a:off x="6685046" y="3981167"/>
                  <a:ext cx="357277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1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A5DBC7CE-70BA-4637-A107-E1F7DD9944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5046" y="3981167"/>
                  <a:ext cx="357277" cy="47705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F386ADB6-48FB-42CD-B261-07838AE6A84D}"/>
              </a:ext>
            </a:extLst>
          </p:cNvPr>
          <p:cNvGrpSpPr/>
          <p:nvPr/>
        </p:nvGrpSpPr>
        <p:grpSpPr>
          <a:xfrm>
            <a:off x="5618247" y="4667164"/>
            <a:ext cx="912234" cy="477054"/>
            <a:chOff x="6685046" y="3981167"/>
            <a:chExt cx="912234" cy="477054"/>
          </a:xfrm>
        </p:grpSpPr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BCBFEF13-C03F-4B9E-BEC8-7C1F6FAA83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50633" y="3978366"/>
              <a:ext cx="0" cy="4932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7BA8DE4E-5060-4929-A68E-2F3F0FCC7F35}"/>
                    </a:ext>
                  </a:extLst>
                </p:cNvPr>
                <p:cNvSpPr txBox="1"/>
                <p:nvPr/>
              </p:nvSpPr>
              <p:spPr>
                <a:xfrm>
                  <a:off x="6685046" y="3981167"/>
                  <a:ext cx="346312" cy="4770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1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3100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7BA8DE4E-5060-4929-A68E-2F3F0FCC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5046" y="3981167"/>
                  <a:ext cx="346312" cy="4770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B18E3CB9-9E12-4A75-AB4D-81B17F087971}"/>
              </a:ext>
            </a:extLst>
          </p:cNvPr>
          <p:cNvSpPr/>
          <p:nvPr/>
        </p:nvSpPr>
        <p:spPr>
          <a:xfrm>
            <a:off x="6542891" y="3394765"/>
            <a:ext cx="4212719" cy="18132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748AE3E-793E-438C-9E7E-778EAF8D14F9}"/>
              </a:ext>
            </a:extLst>
          </p:cNvPr>
          <p:cNvSpPr txBox="1"/>
          <p:nvPr/>
        </p:nvSpPr>
        <p:spPr>
          <a:xfrm>
            <a:off x="7914633" y="3869791"/>
            <a:ext cx="1405873" cy="8925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74181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685037CF-3658-4AC0-9BC4-A8E34B4927FC}"/>
                  </a:ext>
                </a:extLst>
              </p:cNvPr>
              <p:cNvSpPr txBox="1"/>
              <p:nvPr/>
            </p:nvSpPr>
            <p:spPr>
              <a:xfrm>
                <a:off x="8072106" y="1318334"/>
                <a:ext cx="393432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如：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M=1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、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S3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～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S0=1001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时，做逻辑运算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𝐴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685037CF-3658-4AC0-9BC4-A8E34B492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106" y="1318334"/>
                <a:ext cx="3934328" cy="769441"/>
              </a:xfrm>
              <a:prstGeom prst="rect">
                <a:avLst/>
              </a:prstGeom>
              <a:blipFill>
                <a:blip r:embed="rId30"/>
                <a:stretch>
                  <a:fillRect l="-3096" t="-4762" r="-2941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矩形 144">
            <a:extLst>
              <a:ext uri="{FF2B5EF4-FFF2-40B4-BE49-F238E27FC236}">
                <a16:creationId xmlns:a16="http://schemas.microsoft.com/office/drawing/2014/main" id="{793FA19F-0EFB-4EE5-A35C-40C6D4904536}"/>
              </a:ext>
            </a:extLst>
          </p:cNvPr>
          <p:cNvSpPr/>
          <p:nvPr/>
        </p:nvSpPr>
        <p:spPr>
          <a:xfrm>
            <a:off x="11187519" y="3290552"/>
            <a:ext cx="622268" cy="191747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对话气泡: 圆角矩形 145">
            <a:extLst>
              <a:ext uri="{FF2B5EF4-FFF2-40B4-BE49-F238E27FC236}">
                <a16:creationId xmlns:a16="http://schemas.microsoft.com/office/drawing/2014/main" id="{B979E825-092B-4A77-A5D2-930F2D0B625B}"/>
              </a:ext>
            </a:extLst>
          </p:cNvPr>
          <p:cNvSpPr/>
          <p:nvPr/>
        </p:nvSpPr>
        <p:spPr>
          <a:xfrm>
            <a:off x="10117148" y="2366953"/>
            <a:ext cx="1331949" cy="491098"/>
          </a:xfrm>
          <a:prstGeom prst="wedgeRoundRectCallout">
            <a:avLst>
              <a:gd name="adj1" fmla="val 38320"/>
              <a:gd name="adj2" fmla="val 118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对话气泡: 圆角矩形 146">
            <a:extLst>
              <a:ext uri="{FF2B5EF4-FFF2-40B4-BE49-F238E27FC236}">
                <a16:creationId xmlns:a16="http://schemas.microsoft.com/office/drawing/2014/main" id="{D929CE50-F727-4FA3-8CAB-0A6CBA963866}"/>
              </a:ext>
            </a:extLst>
          </p:cNvPr>
          <p:cNvSpPr/>
          <p:nvPr/>
        </p:nvSpPr>
        <p:spPr>
          <a:xfrm>
            <a:off x="4739559" y="5829960"/>
            <a:ext cx="1604523" cy="734369"/>
          </a:xfrm>
          <a:prstGeom prst="wedgeRoundRectCallout">
            <a:avLst>
              <a:gd name="adj1" fmla="val 64351"/>
              <a:gd name="adj2" fmla="val -291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机器字长的真面目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5481B40A-8FC5-427F-AA53-5B68F72E277B}"/>
              </a:ext>
            </a:extLst>
          </p:cNvPr>
          <p:cNvSpPr/>
          <p:nvPr/>
        </p:nvSpPr>
        <p:spPr>
          <a:xfrm>
            <a:off x="8636797" y="5629189"/>
            <a:ext cx="1604523" cy="597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C07E076-1A36-46EE-9AE5-19FE991BEC16}"/>
              </a:ext>
            </a:extLst>
          </p:cNvPr>
          <p:cNvSpPr/>
          <p:nvPr/>
        </p:nvSpPr>
        <p:spPr>
          <a:xfrm>
            <a:off x="6649562" y="5629190"/>
            <a:ext cx="1604523" cy="597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8E0363AC-5928-4021-A91F-1711DF2303DC}"/>
              </a:ext>
            </a:extLst>
          </p:cNvPr>
          <p:cNvSpPr/>
          <p:nvPr/>
        </p:nvSpPr>
        <p:spPr>
          <a:xfrm>
            <a:off x="7402785" y="2364665"/>
            <a:ext cx="2130857" cy="597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53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4" grpId="0"/>
      <p:bldP spid="19" grpId="0"/>
      <p:bldP spid="20" grpId="0"/>
      <p:bldP spid="37" grpId="0"/>
      <p:bldP spid="42" grpId="0"/>
      <p:bldP spid="43" grpId="0"/>
      <p:bldP spid="44" grpId="0"/>
      <p:bldP spid="47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142" grpId="0" animBg="1"/>
      <p:bldP spid="143" grpId="0"/>
      <p:bldP spid="144" grpId="0"/>
      <p:bldP spid="145" grpId="0" animBg="1"/>
      <p:bldP spid="146" grpId="0" animBg="1"/>
      <p:bldP spid="147" grpId="0" animBg="1"/>
      <p:bldP spid="149" grpId="0" animBg="1"/>
      <p:bldP spid="150" grpId="0" animBg="1"/>
      <p:bldP spid="15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最基本的逻辑运算</a:t>
            </a: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615E5AC4-BEEF-4E5B-B3A8-7A95AE833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763575"/>
              </p:ext>
            </p:extLst>
          </p:nvPr>
        </p:nvGraphicFramePr>
        <p:xfrm>
          <a:off x="2070100" y="2345266"/>
          <a:ext cx="26670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137982102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3449009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780579308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92854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265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65650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78291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69354"/>
                  </a:ext>
                </a:extLst>
              </a:tr>
            </a:tbl>
          </a:graphicData>
        </a:graphic>
      </p:graphicFrame>
      <p:graphicFrame>
        <p:nvGraphicFramePr>
          <p:cNvPr id="20" name="表格 10">
            <a:extLst>
              <a:ext uri="{FF2B5EF4-FFF2-40B4-BE49-F238E27FC236}">
                <a16:creationId xmlns:a16="http://schemas.microsoft.com/office/drawing/2014/main" id="{216FE4D8-D52D-4382-BFD7-D036E12EB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514294"/>
              </p:ext>
            </p:extLst>
          </p:nvPr>
        </p:nvGraphicFramePr>
        <p:xfrm>
          <a:off x="5316615" y="2345266"/>
          <a:ext cx="26670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137982102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3449009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780579308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92854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265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65650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78291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69354"/>
                  </a:ext>
                </a:extLst>
              </a:tr>
            </a:tbl>
          </a:graphicData>
        </a:graphic>
      </p:graphicFrame>
      <p:graphicFrame>
        <p:nvGraphicFramePr>
          <p:cNvPr id="21" name="表格 10">
            <a:extLst>
              <a:ext uri="{FF2B5EF4-FFF2-40B4-BE49-F238E27FC236}">
                <a16:creationId xmlns:a16="http://schemas.microsoft.com/office/drawing/2014/main" id="{01D35F61-8F3F-44E2-9124-3FEFDF7C9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924444"/>
              </p:ext>
            </p:extLst>
          </p:nvPr>
        </p:nvGraphicFramePr>
        <p:xfrm>
          <a:off x="8563130" y="2345266"/>
          <a:ext cx="1778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137982102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34490092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92854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265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65650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686ADE29-FC85-41AB-BEC4-4041C7ECC1BE}"/>
              </a:ext>
            </a:extLst>
          </p:cNvPr>
          <p:cNvSpPr txBox="1"/>
          <p:nvPr/>
        </p:nvSpPr>
        <p:spPr>
          <a:xfrm>
            <a:off x="2794000" y="848334"/>
            <a:ext cx="1219200" cy="12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Y=A•B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75861C-D9D5-4C0C-9881-CBBEFB5B35A0}"/>
              </a:ext>
            </a:extLst>
          </p:cNvPr>
          <p:cNvSpPr txBox="1"/>
          <p:nvPr/>
        </p:nvSpPr>
        <p:spPr>
          <a:xfrm>
            <a:off x="5942921" y="848334"/>
            <a:ext cx="1414387" cy="12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Y=A+B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FD93C53-5A59-477F-A295-BA5482FE844D}"/>
                  </a:ext>
                </a:extLst>
              </p:cNvPr>
              <p:cNvSpPr txBox="1"/>
              <p:nvPr/>
            </p:nvSpPr>
            <p:spPr>
              <a:xfrm>
                <a:off x="8842530" y="848334"/>
                <a:ext cx="1219200" cy="1293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Y</m:t>
                      </m:r>
                      <m:r>
                        <a:rPr kumimoji="0" lang="en-US" altLang="zh-C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kumimoji="0" lang="zh-CN" altLang="en-US" sz="26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FD93C53-5A59-477F-A295-BA5482FE8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30" y="848334"/>
                <a:ext cx="1219200" cy="1293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434081B1-42B5-47FB-AA95-DE2165AC3378}"/>
              </a:ext>
            </a:extLst>
          </p:cNvPr>
          <p:cNvSpPr txBox="1"/>
          <p:nvPr/>
        </p:nvSpPr>
        <p:spPr>
          <a:xfrm>
            <a:off x="173793" y="848334"/>
            <a:ext cx="1219200" cy="12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表达式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CD8019-09E5-47F8-9FD0-E981443FD908}"/>
              </a:ext>
            </a:extLst>
          </p:cNvPr>
          <p:cNvSpPr txBox="1"/>
          <p:nvPr/>
        </p:nvSpPr>
        <p:spPr>
          <a:xfrm>
            <a:off x="173793" y="3332901"/>
            <a:ext cx="1219200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真值表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73F35A1-7156-49F4-9B0B-6D76DAE7F841}"/>
              </a:ext>
            </a:extLst>
          </p:cNvPr>
          <p:cNvSpPr txBox="1"/>
          <p:nvPr/>
        </p:nvSpPr>
        <p:spPr>
          <a:xfrm>
            <a:off x="173793" y="5217303"/>
            <a:ext cx="1219200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门电路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3182D6E-194E-4EA4-8F2C-FF3058E2A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106"/>
          <a:stretch/>
        </p:blipFill>
        <p:spPr>
          <a:xfrm>
            <a:off x="2070100" y="5144157"/>
            <a:ext cx="2667000" cy="93439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212E09C-CAAA-40F9-84BB-D155560A1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44" b="524"/>
          <a:stretch/>
        </p:blipFill>
        <p:spPr>
          <a:xfrm>
            <a:off x="8563130" y="5144157"/>
            <a:ext cx="3136900" cy="92949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40CD8D4-9403-401B-8478-A36E6A127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25" r="38225"/>
          <a:stretch/>
        </p:blipFill>
        <p:spPr>
          <a:xfrm>
            <a:off x="5316615" y="5144157"/>
            <a:ext cx="2806700" cy="9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0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最基本的逻辑运算</a:t>
            </a: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615E5AC4-BEEF-4E5B-B3A8-7A95AE833054}"/>
              </a:ext>
            </a:extLst>
          </p:cNvPr>
          <p:cNvGraphicFramePr>
            <a:graphicFrameLocks noGrp="1"/>
          </p:cNvGraphicFramePr>
          <p:nvPr/>
        </p:nvGraphicFramePr>
        <p:xfrm>
          <a:off x="2070100" y="2345266"/>
          <a:ext cx="26670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137982102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3449009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780579308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92854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265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65650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78291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69354"/>
                  </a:ext>
                </a:extLst>
              </a:tr>
            </a:tbl>
          </a:graphicData>
        </a:graphic>
      </p:graphicFrame>
      <p:graphicFrame>
        <p:nvGraphicFramePr>
          <p:cNvPr id="20" name="表格 10">
            <a:extLst>
              <a:ext uri="{FF2B5EF4-FFF2-40B4-BE49-F238E27FC236}">
                <a16:creationId xmlns:a16="http://schemas.microsoft.com/office/drawing/2014/main" id="{216FE4D8-D52D-4382-BFD7-D036E12EB7D7}"/>
              </a:ext>
            </a:extLst>
          </p:cNvPr>
          <p:cNvGraphicFramePr>
            <a:graphicFrameLocks noGrp="1"/>
          </p:cNvGraphicFramePr>
          <p:nvPr/>
        </p:nvGraphicFramePr>
        <p:xfrm>
          <a:off x="5316615" y="2345266"/>
          <a:ext cx="26670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137982102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3449009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780579308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92854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265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65650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78291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69354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686ADE29-FC85-41AB-BEC4-4041C7ECC1BE}"/>
              </a:ext>
            </a:extLst>
          </p:cNvPr>
          <p:cNvSpPr txBox="1"/>
          <p:nvPr/>
        </p:nvSpPr>
        <p:spPr>
          <a:xfrm>
            <a:off x="2794000" y="848334"/>
            <a:ext cx="1219200" cy="12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Y=A•B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75861C-D9D5-4C0C-9881-CBBEFB5B35A0}"/>
              </a:ext>
            </a:extLst>
          </p:cNvPr>
          <p:cNvSpPr txBox="1"/>
          <p:nvPr/>
        </p:nvSpPr>
        <p:spPr>
          <a:xfrm>
            <a:off x="5942921" y="848334"/>
            <a:ext cx="1414387" cy="12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Y=A+B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4081B1-42B5-47FB-AA95-DE2165AC3378}"/>
              </a:ext>
            </a:extLst>
          </p:cNvPr>
          <p:cNvSpPr txBox="1"/>
          <p:nvPr/>
        </p:nvSpPr>
        <p:spPr>
          <a:xfrm>
            <a:off x="173793" y="848334"/>
            <a:ext cx="1219200" cy="12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表达式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CD8019-09E5-47F8-9FD0-E981443FD908}"/>
              </a:ext>
            </a:extLst>
          </p:cNvPr>
          <p:cNvSpPr txBox="1"/>
          <p:nvPr/>
        </p:nvSpPr>
        <p:spPr>
          <a:xfrm>
            <a:off x="173793" y="3332901"/>
            <a:ext cx="1219200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真值表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73F35A1-7156-49F4-9B0B-6D76DAE7F841}"/>
              </a:ext>
            </a:extLst>
          </p:cNvPr>
          <p:cNvSpPr txBox="1"/>
          <p:nvPr/>
        </p:nvSpPr>
        <p:spPr>
          <a:xfrm>
            <a:off x="173793" y="5217303"/>
            <a:ext cx="1219200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门电路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3182D6E-194E-4EA4-8F2C-FF3058E2A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06"/>
          <a:stretch/>
        </p:blipFill>
        <p:spPr>
          <a:xfrm>
            <a:off x="2070100" y="5144157"/>
            <a:ext cx="2667000" cy="93439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40CD8D4-9403-401B-8478-A36E6A127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25" r="38225"/>
          <a:stretch/>
        </p:blipFill>
        <p:spPr>
          <a:xfrm>
            <a:off x="5316615" y="5144157"/>
            <a:ext cx="2806700" cy="9343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5CFB4B2-96AF-4665-AAEA-F398C81DBDA6}"/>
              </a:ext>
            </a:extLst>
          </p:cNvPr>
          <p:cNvSpPr txBox="1"/>
          <p:nvPr/>
        </p:nvSpPr>
        <p:spPr>
          <a:xfrm>
            <a:off x="8318500" y="689908"/>
            <a:ext cx="369970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优先级：与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（类比乘法、加法）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AB+CD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先算与再算或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A(C+D)=AC+AD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分配律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ABC=A(BC)        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结合律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A+B+C=A+(B+C) 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结合律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32B5A65-A5ED-437E-AAC0-A2BB62205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00" t="45196" r="29017"/>
          <a:stretch/>
        </p:blipFill>
        <p:spPr>
          <a:xfrm>
            <a:off x="8702831" y="3506004"/>
            <a:ext cx="1266670" cy="281871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097E8BA-5CC2-4C8B-9DCF-862F775C94BB}"/>
              </a:ext>
            </a:extLst>
          </p:cNvPr>
          <p:cNvSpPr txBox="1"/>
          <p:nvPr/>
        </p:nvSpPr>
        <p:spPr>
          <a:xfrm>
            <a:off x="7772400" y="6247713"/>
            <a:ext cx="44196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逻辑表达式是对电路的数学化描述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548245-8B9E-40E6-9CC2-48C8B560BAF9}"/>
              </a:ext>
            </a:extLst>
          </p:cNvPr>
          <p:cNvSpPr txBox="1"/>
          <p:nvPr/>
        </p:nvSpPr>
        <p:spPr>
          <a:xfrm>
            <a:off x="8418745" y="3133579"/>
            <a:ext cx="2413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：实现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AC+AD</a:t>
            </a:r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38661F1-1465-4D79-B325-51C479E3C7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22" t="45196" r="16875"/>
          <a:stretch/>
        </p:blipFill>
        <p:spPr>
          <a:xfrm>
            <a:off x="10688717" y="3496733"/>
            <a:ext cx="1176752" cy="28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5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异或运算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43D319-8086-4276-9739-B61D245072CB}"/>
                  </a:ext>
                </a:extLst>
              </p:cNvPr>
              <p:cNvSpPr txBox="1"/>
              <p:nvPr/>
            </p:nvSpPr>
            <p:spPr>
              <a:xfrm>
                <a:off x="2295370" y="1348482"/>
                <a:ext cx="2523970" cy="621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异或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Y</m:t>
                    </m:r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kumimoji="0" lang="zh-CN" altLang="en-US" sz="2600" b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43D319-8086-4276-9739-B61D2450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370" y="1348482"/>
                <a:ext cx="2523970" cy="621773"/>
              </a:xfrm>
              <a:prstGeom prst="rect">
                <a:avLst/>
              </a:prstGeom>
              <a:blipFill>
                <a:blip r:embed="rId3"/>
                <a:stretch>
                  <a:fillRect l="-3382" b="-24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C6C45D3-217B-4EF6-9493-CC48F99D9038}"/>
              </a:ext>
            </a:extLst>
          </p:cNvPr>
          <p:cNvSpPr txBox="1"/>
          <p:nvPr/>
        </p:nvSpPr>
        <p:spPr>
          <a:xfrm>
            <a:off x="522733" y="1348482"/>
            <a:ext cx="1219200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表达式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6B502B-619F-4B79-9BD9-A891C08D0D71}"/>
              </a:ext>
            </a:extLst>
          </p:cNvPr>
          <p:cNvSpPr txBox="1"/>
          <p:nvPr/>
        </p:nvSpPr>
        <p:spPr>
          <a:xfrm>
            <a:off x="522733" y="3232884"/>
            <a:ext cx="1219200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真值表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679526-16AC-4DE9-A83A-BCC2E192B186}"/>
              </a:ext>
            </a:extLst>
          </p:cNvPr>
          <p:cNvSpPr txBox="1"/>
          <p:nvPr/>
        </p:nvSpPr>
        <p:spPr>
          <a:xfrm>
            <a:off x="522733" y="5117286"/>
            <a:ext cx="1219200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门电路</a:t>
            </a:r>
          </a:p>
        </p:txBody>
      </p:sp>
      <p:graphicFrame>
        <p:nvGraphicFramePr>
          <p:cNvPr id="20" name="表格 10">
            <a:extLst>
              <a:ext uri="{FF2B5EF4-FFF2-40B4-BE49-F238E27FC236}">
                <a16:creationId xmlns:a16="http://schemas.microsoft.com/office/drawing/2014/main" id="{EA1AE438-496A-4601-BDD6-4270D99F9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82219"/>
              </p:ext>
            </p:extLst>
          </p:nvPr>
        </p:nvGraphicFramePr>
        <p:xfrm>
          <a:off x="2295370" y="2359549"/>
          <a:ext cx="26670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137982102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3449009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780579308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92854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265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65650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78291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69354"/>
                  </a:ext>
                </a:extLst>
              </a:tr>
            </a:tbl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BEDC6F84-50E8-41E0-A805-56CCB95ACE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90" b="-305"/>
          <a:stretch/>
        </p:blipFill>
        <p:spPr>
          <a:xfrm>
            <a:off x="2295370" y="5057346"/>
            <a:ext cx="2667000" cy="936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C64C339-CF1A-4D3D-B6EF-F46F93B5F2AA}"/>
                  </a:ext>
                </a:extLst>
              </p:cNvPr>
              <p:cNvSpPr txBox="1"/>
              <p:nvPr/>
            </p:nvSpPr>
            <p:spPr>
              <a:xfrm>
                <a:off x="6924830" y="979519"/>
                <a:ext cx="4619470" cy="1894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A=0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B=1 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 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A=1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B=0</a:t>
                </a:r>
              </a:p>
              <a:p>
                <a:pPr marL="0" marR="0" lvl="0" indent="0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Y</m:t>
                    </m:r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acc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kumimoji="0" lang="zh-CN" altLang="en-US" sz="26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C64C339-CF1A-4D3D-B6EF-F46F93B5F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830" y="979519"/>
                <a:ext cx="4619470" cy="1894108"/>
              </a:xfrm>
              <a:prstGeom prst="rect">
                <a:avLst/>
              </a:prstGeom>
              <a:blipFill>
                <a:blip r:embed="rId5"/>
                <a:stretch>
                  <a:fillRect l="-2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1991301-C20E-4482-9162-F6E67801B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217" y="2873627"/>
            <a:ext cx="61150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5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复合逻辑运算</a:t>
            </a:r>
          </a:p>
        </p:txBody>
      </p:sp>
      <p:graphicFrame>
        <p:nvGraphicFramePr>
          <p:cNvPr id="8" name="表格 10">
            <a:extLst>
              <a:ext uri="{FF2B5EF4-FFF2-40B4-BE49-F238E27FC236}">
                <a16:creationId xmlns:a16="http://schemas.microsoft.com/office/drawing/2014/main" id="{34255368-3A93-43D4-B26D-8F0A44594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467344"/>
              </p:ext>
            </p:extLst>
          </p:nvPr>
        </p:nvGraphicFramePr>
        <p:xfrm>
          <a:off x="2070100" y="2345266"/>
          <a:ext cx="26670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137982102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3449009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780579308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92854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265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65650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78291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69354"/>
                  </a:ext>
                </a:extLst>
              </a:tr>
            </a:tbl>
          </a:graphicData>
        </a:graphic>
      </p:graphicFrame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EF43A1F7-7368-4C2C-9B1D-31245BFD6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52796"/>
              </p:ext>
            </p:extLst>
          </p:nvPr>
        </p:nvGraphicFramePr>
        <p:xfrm>
          <a:off x="5316615" y="2345266"/>
          <a:ext cx="26670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137982102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3449009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780579308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92854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265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65650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78291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693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AB1B7D6-4205-4D10-9F02-DB31C21CF78B}"/>
                  </a:ext>
                </a:extLst>
              </p:cNvPr>
              <p:cNvSpPr txBox="1"/>
              <p:nvPr/>
            </p:nvSpPr>
            <p:spPr>
              <a:xfrm>
                <a:off x="2696406" y="870422"/>
                <a:ext cx="1414387" cy="1294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与非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Y=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600" i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ctr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𝐴</m:t>
                        </m:r>
                      </m:e>
                    </m:acc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+</m:t>
                    </m:r>
                    <m:acc>
                      <m:accPr>
                        <m:chr m:val="̅"/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𝐵</m:t>
                        </m:r>
                      </m:e>
                    </m:acc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AB1B7D6-4205-4D10-9F02-DB31C21C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406" y="870422"/>
                <a:ext cx="1414387" cy="1294329"/>
              </a:xfrm>
              <a:prstGeom prst="rect">
                <a:avLst/>
              </a:prstGeom>
              <a:blipFill>
                <a:blip r:embed="rId3"/>
                <a:stretch>
                  <a:fillRect l="-3879" t="-4245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9E4E89-77F3-4BF5-98C6-61EC40B2321E}"/>
                  </a:ext>
                </a:extLst>
              </p:cNvPr>
              <p:cNvSpPr txBox="1"/>
              <p:nvPr/>
            </p:nvSpPr>
            <p:spPr>
              <a:xfrm>
                <a:off x="5843325" y="867856"/>
                <a:ext cx="1613579" cy="1294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或非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lvl="0" algn="ctr"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Y=</a:t>
                </a:r>
                <a:r>
                  <a:rPr lang="en-US" altLang="zh-CN" sz="2600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2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</m:acc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lvl="0" algn="ctr">
                  <a:defRPr/>
                </a:pPr>
                <a:r>
                  <a:rPr lang="en-US" altLang="zh-CN" sz="2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2600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acc>
                    <m:r>
                      <a:rPr lang="en-US" altLang="zh-CN" sz="2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⋅</m:t>
                    </m:r>
                    <m:acc>
                      <m:accPr>
                        <m:chr m:val="̅"/>
                        <m:ctrlPr>
                          <a:rPr lang="en-US" altLang="zh-CN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</m:acc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9E4E89-77F3-4BF5-98C6-61EC40B23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325" y="867856"/>
                <a:ext cx="1613579" cy="1294329"/>
              </a:xfrm>
              <a:prstGeom prst="rect">
                <a:avLst/>
              </a:prstGeom>
              <a:blipFill>
                <a:blip r:embed="rId4"/>
                <a:stretch>
                  <a:fillRect l="-4167" t="-4225" b="-10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43D319-8086-4276-9739-B61D245072CB}"/>
                  </a:ext>
                </a:extLst>
              </p:cNvPr>
              <p:cNvSpPr txBox="1"/>
              <p:nvPr/>
            </p:nvSpPr>
            <p:spPr>
              <a:xfrm>
                <a:off x="8563130" y="877990"/>
                <a:ext cx="1778000" cy="1292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异或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Y</m:t>
                      </m:r>
                      <m:r>
                        <a:rPr kumimoji="0" lang="en-US" altLang="zh-C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</m:t>
                      </m:r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kumimoji="0" lang="zh-CN" altLang="en-US" sz="2600" b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C43D319-8086-4276-9739-B61D2450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0" y="877990"/>
                <a:ext cx="1778000" cy="1292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C6C45D3-217B-4EF6-9493-CC48F99D9038}"/>
              </a:ext>
            </a:extLst>
          </p:cNvPr>
          <p:cNvSpPr txBox="1"/>
          <p:nvPr/>
        </p:nvSpPr>
        <p:spPr>
          <a:xfrm>
            <a:off x="173793" y="848334"/>
            <a:ext cx="1219200" cy="12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表达式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6B502B-619F-4B79-9BD9-A891C08D0D71}"/>
              </a:ext>
            </a:extLst>
          </p:cNvPr>
          <p:cNvSpPr txBox="1"/>
          <p:nvPr/>
        </p:nvSpPr>
        <p:spPr>
          <a:xfrm>
            <a:off x="173793" y="3332901"/>
            <a:ext cx="1219200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真值表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679526-16AC-4DE9-A83A-BCC2E192B186}"/>
              </a:ext>
            </a:extLst>
          </p:cNvPr>
          <p:cNvSpPr txBox="1"/>
          <p:nvPr/>
        </p:nvSpPr>
        <p:spPr>
          <a:xfrm>
            <a:off x="173793" y="5217303"/>
            <a:ext cx="1219200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门电路</a:t>
            </a:r>
          </a:p>
        </p:txBody>
      </p:sp>
      <p:graphicFrame>
        <p:nvGraphicFramePr>
          <p:cNvPr id="20" name="表格 10">
            <a:extLst>
              <a:ext uri="{FF2B5EF4-FFF2-40B4-BE49-F238E27FC236}">
                <a16:creationId xmlns:a16="http://schemas.microsoft.com/office/drawing/2014/main" id="{EA1AE438-496A-4601-BDD6-4270D99F9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4921"/>
              </p:ext>
            </p:extLst>
          </p:nvPr>
        </p:nvGraphicFramePr>
        <p:xfrm>
          <a:off x="8563130" y="2345266"/>
          <a:ext cx="26670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137982102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3449009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780579308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92854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265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65650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78291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69354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4501342-A4E5-44D9-A256-F2AAB5D280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073"/>
          <a:stretch/>
        </p:blipFill>
        <p:spPr>
          <a:xfrm>
            <a:off x="1949449" y="5051211"/>
            <a:ext cx="2908300" cy="9340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EDC6F84-50E8-41E0-A805-56CCB95ACE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390" b="-305"/>
          <a:stretch/>
        </p:blipFill>
        <p:spPr>
          <a:xfrm>
            <a:off x="8563130" y="5043063"/>
            <a:ext cx="2667000" cy="93694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15EB76E-A959-42AB-8E4F-25C9F6DDF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195" r="35501"/>
          <a:stretch/>
        </p:blipFill>
        <p:spPr>
          <a:xfrm>
            <a:off x="5316615" y="5061142"/>
            <a:ext cx="2843475" cy="9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3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异或：偶校验、加法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4B30DA9-F07C-43BB-BC25-A0BD17678D2E}"/>
                  </a:ext>
                </a:extLst>
              </p:cNvPr>
              <p:cNvSpPr txBox="1"/>
              <p:nvPr/>
            </p:nvSpPr>
            <p:spPr>
              <a:xfrm>
                <a:off x="758670" y="689908"/>
                <a:ext cx="2523970" cy="621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异或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Y</m:t>
                    </m:r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kumimoji="0" lang="zh-CN" altLang="en-US" sz="2600" b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4B30DA9-F07C-43BB-BC25-A0BD17678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70" y="689908"/>
                <a:ext cx="2523970" cy="621773"/>
              </a:xfrm>
              <a:prstGeom prst="rect">
                <a:avLst/>
              </a:prstGeom>
              <a:blipFill>
                <a:blip r:embed="rId3"/>
                <a:stretch>
                  <a:fillRect l="-3140" b="-24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10">
            <a:extLst>
              <a:ext uri="{FF2B5EF4-FFF2-40B4-BE49-F238E27FC236}">
                <a16:creationId xmlns:a16="http://schemas.microsoft.com/office/drawing/2014/main" id="{F6D3C1AA-DDAF-446F-B4E4-9BC12CA36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923"/>
              </p:ext>
            </p:extLst>
          </p:nvPr>
        </p:nvGraphicFramePr>
        <p:xfrm>
          <a:off x="758670" y="1510475"/>
          <a:ext cx="26670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137982102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83449009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780579308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92854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2654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265650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78291"/>
                  </a:ext>
                </a:extLst>
              </a:tr>
              <a:tr h="362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69354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407FE45-1358-4BA8-A8F6-A1F9AA5FB6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90" b="-305"/>
          <a:stretch/>
        </p:blipFill>
        <p:spPr>
          <a:xfrm>
            <a:off x="758670" y="4208272"/>
            <a:ext cx="2667000" cy="9369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9A6B2D-6357-4832-8760-1B4B7BD49C1D}"/>
              </a:ext>
            </a:extLst>
          </p:cNvPr>
          <p:cNvSpPr txBox="1"/>
          <p:nvPr/>
        </p:nvSpPr>
        <p:spPr>
          <a:xfrm>
            <a:off x="830185" y="5246301"/>
            <a:ext cx="2523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异或的天然逻辑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奇偶校验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5DF1D3-542F-44AB-8505-F0CD6A4ED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130" y="1510475"/>
            <a:ext cx="3264904" cy="4966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45D4D14-61C0-4877-88A5-4135D80727B9}"/>
                  </a:ext>
                </a:extLst>
              </p:cNvPr>
              <p:cNvSpPr txBox="1"/>
              <p:nvPr/>
            </p:nvSpPr>
            <p:spPr>
              <a:xfrm>
                <a:off x="3624864" y="1385830"/>
                <a:ext cx="465621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求偶校验位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⊕0⊕0⊕1⊕1⊕0⊕1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45D4D14-61C0-4877-88A5-4135D8072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64" y="1385830"/>
                <a:ext cx="4656213" cy="830997"/>
              </a:xfrm>
              <a:prstGeom prst="rect">
                <a:avLst/>
              </a:prstGeom>
              <a:blipFill>
                <a:blip r:embed="rId7"/>
                <a:stretch>
                  <a:fillRect l="-2097" t="-5839" b="-5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4DCB79A-E960-402F-B70C-AE1B71549ECF}"/>
                  </a:ext>
                </a:extLst>
              </p:cNvPr>
              <p:cNvSpPr txBox="1"/>
              <p:nvPr/>
            </p:nvSpPr>
            <p:spPr>
              <a:xfrm>
                <a:off x="3624864" y="2451084"/>
                <a:ext cx="58593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⊕0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0⊕1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)⊕((1⊕0)⊕1)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4DCB79A-E960-402F-B70C-AE1B71549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64" y="2451084"/>
                <a:ext cx="5859381" cy="461665"/>
              </a:xfrm>
              <a:prstGeom prst="rect">
                <a:avLst/>
              </a:prstGeom>
              <a:blipFill>
                <a:blip r:embed="rId8"/>
                <a:stretch>
                  <a:fillRect l="-624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23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一位全加器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6EC693-DDD6-491C-9147-E62585D0BA22}"/>
              </a:ext>
            </a:extLst>
          </p:cNvPr>
          <p:cNvSpPr txBox="1"/>
          <p:nvPr/>
        </p:nvSpPr>
        <p:spPr>
          <a:xfrm>
            <a:off x="647700" y="1032491"/>
            <a:ext cx="2146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10010111</a:t>
            </a:r>
            <a:endParaRPr lang="zh-CN" altLang="en-US" sz="3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7B1775-4FD0-4215-AFBD-E15A4234A4DD}"/>
              </a:ext>
            </a:extLst>
          </p:cNvPr>
          <p:cNvSpPr txBox="1"/>
          <p:nvPr/>
        </p:nvSpPr>
        <p:spPr>
          <a:xfrm>
            <a:off x="81840" y="1557296"/>
            <a:ext cx="27126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 10011110</a:t>
            </a:r>
            <a:endParaRPr lang="zh-CN" altLang="en-US" sz="3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6754AE-6499-491C-A53E-85FC45BAA918}"/>
              </a:ext>
            </a:extLst>
          </p:cNvPr>
          <p:cNvSpPr txBox="1"/>
          <p:nvPr/>
        </p:nvSpPr>
        <p:spPr>
          <a:xfrm>
            <a:off x="647700" y="2318656"/>
            <a:ext cx="2146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00110101</a:t>
            </a:r>
            <a:endParaRPr lang="zh-CN" altLang="en-US" sz="3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74D80C-1846-427D-9855-91BB4E48F91B}"/>
              </a:ext>
            </a:extLst>
          </p:cNvPr>
          <p:cNvSpPr txBox="1"/>
          <p:nvPr/>
        </p:nvSpPr>
        <p:spPr>
          <a:xfrm>
            <a:off x="505157" y="1947738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kern="1400" spc="65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2000" kern="1400" spc="650" dirty="0">
                <a:solidFill>
                  <a:srgbClr val="00B05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0011110</a:t>
            </a:r>
            <a:r>
              <a:rPr lang="en-US" altLang="zh-CN" sz="2000" kern="1400" spc="650" dirty="0">
                <a:solidFill>
                  <a:srgbClr val="7030A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lang="zh-CN" altLang="en-US" sz="2000" kern="1400" spc="650" dirty="0">
              <a:solidFill>
                <a:srgbClr val="7030A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5A61C8-728B-4014-AB25-25192102EA1D}"/>
              </a:ext>
            </a:extLst>
          </p:cNvPr>
          <p:cNvCxnSpPr/>
          <p:nvPr/>
        </p:nvCxnSpPr>
        <p:spPr>
          <a:xfrm>
            <a:off x="447785" y="2347848"/>
            <a:ext cx="25019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233AD3E-76B9-47BD-8BBB-5C297E668A29}"/>
                  </a:ext>
                </a:extLst>
              </p:cNvPr>
              <p:cNvSpPr txBox="1"/>
              <p:nvPr/>
            </p:nvSpPr>
            <p:spPr>
              <a:xfrm>
                <a:off x="3158136" y="1061580"/>
                <a:ext cx="468783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233AD3E-76B9-47BD-8BBB-5C297E668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136" y="1061580"/>
                <a:ext cx="468783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2FBC02-7D8E-4324-A5C5-0705DE8890A2}"/>
                  </a:ext>
                </a:extLst>
              </p:cNvPr>
              <p:cNvSpPr txBox="1"/>
              <p:nvPr/>
            </p:nvSpPr>
            <p:spPr>
              <a:xfrm>
                <a:off x="3158136" y="1950101"/>
                <a:ext cx="810991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2FBC02-7D8E-4324-A5C5-0705DE889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136" y="1950101"/>
                <a:ext cx="810991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11F1208-E667-449F-8594-76E53F58BEAD}"/>
                  </a:ext>
                </a:extLst>
              </p:cNvPr>
              <p:cNvSpPr txBox="1"/>
              <p:nvPr/>
            </p:nvSpPr>
            <p:spPr>
              <a:xfrm>
                <a:off x="3158136" y="1538634"/>
                <a:ext cx="460960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11F1208-E667-449F-8594-76E53F58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136" y="1538634"/>
                <a:ext cx="46096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BC149DD-74BC-43A0-BB76-58C16B45149C}"/>
                  </a:ext>
                </a:extLst>
              </p:cNvPr>
              <p:cNvSpPr txBox="1"/>
              <p:nvPr/>
            </p:nvSpPr>
            <p:spPr>
              <a:xfrm>
                <a:off x="3158136" y="2333050"/>
                <a:ext cx="409664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BC149DD-74BC-43A0-BB76-58C16B451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136" y="2333050"/>
                <a:ext cx="409664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534C96E5-08AD-48D9-878E-15FA6CADEBC3}"/>
              </a:ext>
            </a:extLst>
          </p:cNvPr>
          <p:cNvSpPr/>
          <p:nvPr/>
        </p:nvSpPr>
        <p:spPr>
          <a:xfrm>
            <a:off x="4128549" y="1742925"/>
            <a:ext cx="1604523" cy="734369"/>
          </a:xfrm>
          <a:prstGeom prst="wedgeRoundRectCallout">
            <a:avLst>
              <a:gd name="adj1" fmla="val -63082"/>
              <a:gd name="adj2" fmla="val 2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来自低位的进位</a:t>
            </a:r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D1AE0522-EAAB-4A28-8A8B-1344595E260D}"/>
              </a:ext>
            </a:extLst>
          </p:cNvPr>
          <p:cNvSpPr/>
          <p:nvPr/>
        </p:nvSpPr>
        <p:spPr>
          <a:xfrm>
            <a:off x="4177279" y="2594471"/>
            <a:ext cx="1604523" cy="477054"/>
          </a:xfrm>
          <a:prstGeom prst="wedgeRoundRectCallout">
            <a:avLst>
              <a:gd name="adj1" fmla="val -83662"/>
              <a:gd name="adj2" fmla="val -306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本位的和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55801E2-2A1F-46FD-A3D7-75A4EF4D9A74}"/>
                  </a:ext>
                </a:extLst>
              </p:cNvPr>
              <p:cNvSpPr txBox="1"/>
              <p:nvPr/>
            </p:nvSpPr>
            <p:spPr>
              <a:xfrm>
                <a:off x="6356500" y="1198591"/>
                <a:ext cx="39408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55801E2-2A1F-46FD-A3D7-75A4EF4D9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00" y="1198591"/>
                <a:ext cx="39408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1DDD993-0BCC-42D4-B3F0-8ED7D49921DC}"/>
                  </a:ext>
                </a:extLst>
              </p:cNvPr>
              <p:cNvSpPr txBox="1"/>
              <p:nvPr/>
            </p:nvSpPr>
            <p:spPr>
              <a:xfrm>
                <a:off x="6356500" y="2503530"/>
                <a:ext cx="67909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1DDD993-0BCC-42D4-B3F0-8ED7D4992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00" y="2503530"/>
                <a:ext cx="67909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DD0431F-ACFF-4443-A5CD-0AFCC58D1803}"/>
                  </a:ext>
                </a:extLst>
              </p:cNvPr>
              <p:cNvSpPr txBox="1"/>
              <p:nvPr/>
            </p:nvSpPr>
            <p:spPr>
              <a:xfrm>
                <a:off x="6356500" y="2040689"/>
                <a:ext cx="38741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DD0431F-ACFF-4443-A5CD-0AFCC58D1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00" y="2040689"/>
                <a:ext cx="3874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1E5B0476-D9E3-40AE-8286-A5243CA9F15D}"/>
              </a:ext>
            </a:extLst>
          </p:cNvPr>
          <p:cNvSpPr txBox="1"/>
          <p:nvPr/>
        </p:nvSpPr>
        <p:spPr>
          <a:xfrm>
            <a:off x="6152994" y="742863"/>
            <a:ext cx="831850" cy="45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E82535-EF6D-4D72-8018-917968CC996B}"/>
              </a:ext>
            </a:extLst>
          </p:cNvPr>
          <p:cNvSpPr txBox="1"/>
          <p:nvPr/>
        </p:nvSpPr>
        <p:spPr>
          <a:xfrm>
            <a:off x="7613170" y="742863"/>
            <a:ext cx="831850" cy="45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02BA1DA-8AB8-4B29-9840-2F27C477D7F9}"/>
                  </a:ext>
                </a:extLst>
              </p:cNvPr>
              <p:cNvSpPr txBox="1"/>
              <p:nvPr/>
            </p:nvSpPr>
            <p:spPr>
              <a:xfrm>
                <a:off x="7803404" y="1182361"/>
                <a:ext cx="3994170" cy="800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：输入中有奇数个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6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时为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600" dirty="0"/>
                  <a:t> 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02BA1DA-8AB8-4B29-9840-2F27C477D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404" y="1182361"/>
                <a:ext cx="3994170" cy="800219"/>
              </a:xfrm>
              <a:prstGeom prst="rect">
                <a:avLst/>
              </a:prstGeom>
              <a:blipFill>
                <a:blip r:embed="rId10"/>
                <a:stretch>
                  <a:fillRect t="-12977" r="-3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2BB9B44-200A-4E54-8C48-78653A040EAC}"/>
                  </a:ext>
                </a:extLst>
              </p:cNvPr>
              <p:cNvSpPr txBox="1"/>
              <p:nvPr/>
            </p:nvSpPr>
            <p:spPr>
              <a:xfrm>
                <a:off x="7803404" y="2450558"/>
                <a:ext cx="3813223" cy="800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6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：输入中至少两个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600" dirty="0"/>
                  <a:t> 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2BB9B44-200A-4E54-8C48-78653A040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404" y="2450558"/>
                <a:ext cx="3813223" cy="800219"/>
              </a:xfrm>
              <a:prstGeom prst="rect">
                <a:avLst/>
              </a:prstGeom>
              <a:blipFill>
                <a:blip r:embed="rId11"/>
                <a:stretch>
                  <a:fillRect t="-12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头: 右 22">
            <a:extLst>
              <a:ext uri="{FF2B5EF4-FFF2-40B4-BE49-F238E27FC236}">
                <a16:creationId xmlns:a16="http://schemas.microsoft.com/office/drawing/2014/main" id="{C094C457-619D-4028-9A55-AFB0CBD95EFE}"/>
              </a:ext>
            </a:extLst>
          </p:cNvPr>
          <p:cNvSpPr/>
          <p:nvPr/>
        </p:nvSpPr>
        <p:spPr>
          <a:xfrm>
            <a:off x="7046394" y="1750867"/>
            <a:ext cx="577574" cy="45808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D684940-8E1D-4FCA-8C56-B642E3274F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404" y="4186806"/>
            <a:ext cx="3539219" cy="2580680"/>
          </a:xfrm>
          <a:prstGeom prst="rect">
            <a:avLst/>
          </a:prstGeom>
        </p:spPr>
      </p:pic>
      <p:sp>
        <p:nvSpPr>
          <p:cNvPr id="36" name="对话气泡: 圆角矩形 35">
            <a:extLst>
              <a:ext uri="{FF2B5EF4-FFF2-40B4-BE49-F238E27FC236}">
                <a16:creationId xmlns:a16="http://schemas.microsoft.com/office/drawing/2014/main" id="{B0925F12-3EAD-45B2-A459-2F39D024CC9B}"/>
              </a:ext>
            </a:extLst>
          </p:cNvPr>
          <p:cNvSpPr/>
          <p:nvPr/>
        </p:nvSpPr>
        <p:spPr>
          <a:xfrm>
            <a:off x="6267855" y="3046982"/>
            <a:ext cx="1345315" cy="734369"/>
          </a:xfrm>
          <a:prstGeom prst="wedgeRoundRectCallout">
            <a:avLst>
              <a:gd name="adj1" fmla="val 62493"/>
              <a:gd name="adj2" fmla="val -758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向高位的进位</a:t>
            </a:r>
          </a:p>
        </p:txBody>
      </p:sp>
      <p:sp>
        <p:nvSpPr>
          <p:cNvPr id="37" name="对话气泡: 圆角矩形 36">
            <a:extLst>
              <a:ext uri="{FF2B5EF4-FFF2-40B4-BE49-F238E27FC236}">
                <a16:creationId xmlns:a16="http://schemas.microsoft.com/office/drawing/2014/main" id="{8CD496D6-4C6D-4DED-A0A8-56A13C6C9BFE}"/>
              </a:ext>
            </a:extLst>
          </p:cNvPr>
          <p:cNvSpPr/>
          <p:nvPr/>
        </p:nvSpPr>
        <p:spPr>
          <a:xfrm>
            <a:off x="7772362" y="3487465"/>
            <a:ext cx="1345315" cy="734369"/>
          </a:xfrm>
          <a:prstGeom prst="wedgeRoundRectCallout">
            <a:avLst>
              <a:gd name="adj1" fmla="val 28508"/>
              <a:gd name="adj2" fmla="val -862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两个本位都为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对话气泡: 圆角矩形 37">
            <a:extLst>
              <a:ext uri="{FF2B5EF4-FFF2-40B4-BE49-F238E27FC236}">
                <a16:creationId xmlns:a16="http://schemas.microsoft.com/office/drawing/2014/main" id="{432974C1-D364-4160-B819-1CA1DB6A949D}"/>
              </a:ext>
            </a:extLst>
          </p:cNvPr>
          <p:cNvSpPr/>
          <p:nvPr/>
        </p:nvSpPr>
        <p:spPr>
          <a:xfrm>
            <a:off x="9819277" y="3408572"/>
            <a:ext cx="2182223" cy="1072394"/>
          </a:xfrm>
          <a:prstGeom prst="wedgeRoundRectCallout">
            <a:avLst>
              <a:gd name="adj1" fmla="val 1517"/>
              <a:gd name="adj2" fmla="val -619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两个本位中有一个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，且来自低位的进位是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D0D32ADD-75AB-4EA7-9B5D-9455C96E79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071" y="4181174"/>
            <a:ext cx="6667695" cy="223905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E1D4E15A-2A5C-4DFE-8EB6-F3CBBE042851}"/>
              </a:ext>
            </a:extLst>
          </p:cNvPr>
          <p:cNvSpPr/>
          <p:nvPr/>
        </p:nvSpPr>
        <p:spPr>
          <a:xfrm>
            <a:off x="1028700" y="4097345"/>
            <a:ext cx="5422900" cy="24654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3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  <p:bldP spid="24" grpId="0"/>
      <p:bldP spid="25" grpId="0"/>
      <p:bldP spid="23" grpId="0" animBg="1"/>
      <p:bldP spid="36" grpId="0" animBg="1"/>
      <p:bldP spid="37" grpId="0" animBg="1"/>
      <p:bldP spid="38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B09E42-8326-41BA-A6C8-8D4102115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94"/>
          <a:stretch/>
        </p:blipFill>
        <p:spPr>
          <a:xfrm>
            <a:off x="8674767" y="746022"/>
            <a:ext cx="3229520" cy="28225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80AAEC-9396-427E-87AB-E6F05EB41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93"/>
          <a:stretch/>
        </p:blipFill>
        <p:spPr>
          <a:xfrm>
            <a:off x="147770" y="867711"/>
            <a:ext cx="7689455" cy="27281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47DD59-B8A2-49D3-A6BC-F41E01CE7B0C}"/>
              </a:ext>
            </a:extLst>
          </p:cNvPr>
          <p:cNvSpPr txBox="1"/>
          <p:nvPr/>
        </p:nvSpPr>
        <p:spPr>
          <a:xfrm>
            <a:off x="2626895" y="407870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0DDD06-4B10-471B-856F-03D85BEF02A7}"/>
              </a:ext>
            </a:extLst>
          </p:cNvPr>
          <p:cNvSpPr txBox="1"/>
          <p:nvPr/>
        </p:nvSpPr>
        <p:spPr>
          <a:xfrm>
            <a:off x="2626895" y="447251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7C2A15-8B29-479D-BACE-7DD9A98F65DC}"/>
              </a:ext>
            </a:extLst>
          </p:cNvPr>
          <p:cNvSpPr txBox="1"/>
          <p:nvPr/>
        </p:nvSpPr>
        <p:spPr>
          <a:xfrm>
            <a:off x="2626895" y="4866320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</a:t>
            </a: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95F9F704-301E-48FC-9826-DF753DBA5A7F}"/>
              </a:ext>
            </a:extLst>
          </p:cNvPr>
          <p:cNvSpPr/>
          <p:nvPr/>
        </p:nvSpPr>
        <p:spPr>
          <a:xfrm>
            <a:off x="3375818" y="4264601"/>
            <a:ext cx="197172" cy="915526"/>
          </a:xfrm>
          <a:prstGeom prst="rightBrace">
            <a:avLst>
              <a:gd name="adj1" fmla="val 4047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99BB142B-6200-417F-99A7-35CBF80353C7}"/>
              </a:ext>
            </a:extLst>
          </p:cNvPr>
          <p:cNvSpPr/>
          <p:nvPr/>
        </p:nvSpPr>
        <p:spPr>
          <a:xfrm>
            <a:off x="2887579" y="3646266"/>
            <a:ext cx="252663" cy="43088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32FB3507-8C86-49DC-B610-409407319106}"/>
              </a:ext>
            </a:extLst>
          </p:cNvPr>
          <p:cNvSpPr/>
          <p:nvPr/>
        </p:nvSpPr>
        <p:spPr>
          <a:xfrm rot="16200000">
            <a:off x="3980138" y="4486990"/>
            <a:ext cx="252663" cy="43088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4DB453-E379-4A50-94F2-249DDFFDD41E}"/>
              </a:ext>
            </a:extLst>
          </p:cNvPr>
          <p:cNvSpPr txBox="1"/>
          <p:nvPr/>
        </p:nvSpPr>
        <p:spPr>
          <a:xfrm>
            <a:off x="4433682" y="4486990"/>
            <a:ext cx="1808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</a:t>
            </a: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F0751504-6F62-406F-9D0C-C415FC05250B}"/>
              </a:ext>
            </a:extLst>
          </p:cNvPr>
          <p:cNvSpPr/>
          <p:nvPr/>
        </p:nvSpPr>
        <p:spPr>
          <a:xfrm rot="16200000">
            <a:off x="6370936" y="4486990"/>
            <a:ext cx="252663" cy="43088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FF3127-622E-45F2-AC64-657473B692CE}"/>
              </a:ext>
            </a:extLst>
          </p:cNvPr>
          <p:cNvSpPr txBox="1"/>
          <p:nvPr/>
        </p:nvSpPr>
        <p:spPr>
          <a:xfrm>
            <a:off x="6824480" y="4486990"/>
            <a:ext cx="2042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位二进制编码</a:t>
            </a: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A816E606-03A7-42F9-83B3-79EECE4B8053}"/>
              </a:ext>
            </a:extLst>
          </p:cNvPr>
          <p:cNvSpPr/>
          <p:nvPr/>
        </p:nvSpPr>
        <p:spPr>
          <a:xfrm rot="16200000">
            <a:off x="9043862" y="4486990"/>
            <a:ext cx="252663" cy="43088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C54D18-3C6F-45EC-9B1A-757174A6EE78}"/>
              </a:ext>
            </a:extLst>
          </p:cNvPr>
          <p:cNvSpPr txBox="1"/>
          <p:nvPr/>
        </p:nvSpPr>
        <p:spPr>
          <a:xfrm>
            <a:off x="9497406" y="4486990"/>
            <a:ext cx="11849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38AFCC58-E67D-4C19-9549-41528CEA700C}"/>
              </a:ext>
            </a:extLst>
          </p:cNvPr>
          <p:cNvSpPr/>
          <p:nvPr/>
        </p:nvSpPr>
        <p:spPr>
          <a:xfrm rot="10800000">
            <a:off x="9957132" y="3829928"/>
            <a:ext cx="252663" cy="43088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圆角矩形 18">
            <a:extLst>
              <a:ext uri="{FF2B5EF4-FFF2-40B4-BE49-F238E27FC236}">
                <a16:creationId xmlns:a16="http://schemas.microsoft.com/office/drawing/2014/main" id="{07A037D2-3A34-49D8-9C31-3655817FDF18}"/>
              </a:ext>
            </a:extLst>
          </p:cNvPr>
          <p:cNvSpPr/>
          <p:nvPr/>
        </p:nvSpPr>
        <p:spPr>
          <a:xfrm>
            <a:off x="7013678" y="5180126"/>
            <a:ext cx="1311019" cy="562305"/>
          </a:xfrm>
          <a:prstGeom prst="wedgeRoundRectCallout">
            <a:avLst>
              <a:gd name="adj1" fmla="val -14915"/>
              <a:gd name="adj2" fmla="val -10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2</a:t>
            </a:r>
            <a:r>
              <a:rPr lang="en-US" altLang="zh-CN" sz="2800" baseline="30000" dirty="0"/>
              <a:t>7</a:t>
            </a:r>
            <a:r>
              <a:rPr lang="en-US" altLang="zh-CN" sz="2800" dirty="0"/>
              <a:t>=128</a:t>
            </a:r>
            <a:endParaRPr lang="zh-CN" altLang="en-US" sz="2800" dirty="0"/>
          </a:p>
        </p:txBody>
      </p:sp>
      <p:sp>
        <p:nvSpPr>
          <p:cNvPr id="20" name="对话气泡: 圆角矩形 19">
            <a:extLst>
              <a:ext uri="{FF2B5EF4-FFF2-40B4-BE49-F238E27FC236}">
                <a16:creationId xmlns:a16="http://schemas.microsoft.com/office/drawing/2014/main" id="{EDCA5117-DCDF-4B51-8402-441ADB360526}"/>
              </a:ext>
            </a:extLst>
          </p:cNvPr>
          <p:cNvSpPr/>
          <p:nvPr/>
        </p:nvSpPr>
        <p:spPr>
          <a:xfrm>
            <a:off x="8674768" y="5179240"/>
            <a:ext cx="3229520" cy="1029056"/>
          </a:xfrm>
          <a:prstGeom prst="wedgeRoundRectCallout">
            <a:avLst>
              <a:gd name="adj1" fmla="val 288"/>
              <a:gd name="adj2" fmla="val -77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为了存入计算机，通常在最高位补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，凑足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1B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39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 animBg="1"/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串行加法器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6609D3-5217-452D-BA5B-A5F461965EE5}"/>
              </a:ext>
            </a:extLst>
          </p:cNvPr>
          <p:cNvSpPr txBox="1"/>
          <p:nvPr/>
        </p:nvSpPr>
        <p:spPr>
          <a:xfrm>
            <a:off x="1408219" y="1497466"/>
            <a:ext cx="2146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10010111</a:t>
            </a:r>
            <a:endParaRPr lang="zh-CN" altLang="en-US" sz="3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F8F480-EA54-4010-9559-C397DEFD4036}"/>
              </a:ext>
            </a:extLst>
          </p:cNvPr>
          <p:cNvSpPr txBox="1"/>
          <p:nvPr/>
        </p:nvSpPr>
        <p:spPr>
          <a:xfrm>
            <a:off x="842359" y="2022271"/>
            <a:ext cx="27126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+  10011110</a:t>
            </a:r>
            <a:endParaRPr lang="zh-CN" altLang="en-US" sz="3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B7E26C-2A54-4693-A150-A5639E971272}"/>
              </a:ext>
            </a:extLst>
          </p:cNvPr>
          <p:cNvSpPr txBox="1"/>
          <p:nvPr/>
        </p:nvSpPr>
        <p:spPr>
          <a:xfrm>
            <a:off x="1408219" y="2783631"/>
            <a:ext cx="2146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00110101</a:t>
            </a:r>
            <a:endParaRPr lang="zh-CN" altLang="en-US" sz="3000" dirty="0"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962487-D3DA-48F1-8A3F-0601EC1C65C8}"/>
              </a:ext>
            </a:extLst>
          </p:cNvPr>
          <p:cNvSpPr txBox="1"/>
          <p:nvPr/>
        </p:nvSpPr>
        <p:spPr>
          <a:xfrm>
            <a:off x="1265676" y="2412713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kern="1400" spc="650" dirty="0">
                <a:solidFill>
                  <a:srgbClr val="C0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</a:t>
            </a:r>
            <a:r>
              <a:rPr lang="en-US" altLang="zh-CN" sz="2000" kern="1400" spc="650" dirty="0">
                <a:solidFill>
                  <a:srgbClr val="00B05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0011110</a:t>
            </a:r>
            <a:r>
              <a:rPr lang="en-US" altLang="zh-CN" sz="2000" kern="1400" spc="650" dirty="0">
                <a:solidFill>
                  <a:srgbClr val="7030A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0</a:t>
            </a:r>
            <a:endParaRPr lang="zh-CN" altLang="en-US" sz="2000" kern="1400" spc="650" dirty="0">
              <a:solidFill>
                <a:srgbClr val="7030A0"/>
              </a:solidFill>
              <a:latin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A0CEABE-D5AC-474B-AE51-69D6BA92C150}"/>
              </a:ext>
            </a:extLst>
          </p:cNvPr>
          <p:cNvCxnSpPr/>
          <p:nvPr/>
        </p:nvCxnSpPr>
        <p:spPr>
          <a:xfrm>
            <a:off x="1208304" y="2812823"/>
            <a:ext cx="25019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4B654E4-AE3C-4E68-B1AC-FC78B68A7995}"/>
                  </a:ext>
                </a:extLst>
              </p:cNvPr>
              <p:cNvSpPr txBox="1"/>
              <p:nvPr/>
            </p:nvSpPr>
            <p:spPr>
              <a:xfrm>
                <a:off x="3918655" y="1526555"/>
                <a:ext cx="468783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4B654E4-AE3C-4E68-B1AC-FC78B68A7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55" y="1526555"/>
                <a:ext cx="468783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28FB18A-8BA8-484A-827A-FFC05C870A30}"/>
                  </a:ext>
                </a:extLst>
              </p:cNvPr>
              <p:cNvSpPr txBox="1"/>
              <p:nvPr/>
            </p:nvSpPr>
            <p:spPr>
              <a:xfrm>
                <a:off x="3918655" y="2415076"/>
                <a:ext cx="810991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28FB18A-8BA8-484A-827A-FFC05C870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55" y="2415076"/>
                <a:ext cx="810991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362C63F-F18B-4DDD-B75B-DE780FE460AD}"/>
                  </a:ext>
                </a:extLst>
              </p:cNvPr>
              <p:cNvSpPr txBox="1"/>
              <p:nvPr/>
            </p:nvSpPr>
            <p:spPr>
              <a:xfrm>
                <a:off x="3918655" y="2003609"/>
                <a:ext cx="460960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362C63F-F18B-4DDD-B75B-DE780FE46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55" y="2003609"/>
                <a:ext cx="46096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2140436-0C2F-4986-A4BD-185AC43CA911}"/>
                  </a:ext>
                </a:extLst>
              </p:cNvPr>
              <p:cNvSpPr txBox="1"/>
              <p:nvPr/>
            </p:nvSpPr>
            <p:spPr>
              <a:xfrm>
                <a:off x="3918655" y="2798025"/>
                <a:ext cx="409664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3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2140436-0C2F-4986-A4BD-185AC43C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55" y="2798025"/>
                <a:ext cx="409664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F2B6D46F-9C9B-41AB-BC6D-23D142352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6225" y="657398"/>
            <a:ext cx="3539219" cy="2580680"/>
          </a:xfrm>
          <a:prstGeom prst="rect">
            <a:avLst/>
          </a:prstGeom>
        </p:spPr>
      </p:pic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F2F545AE-DA32-4256-B822-59F785E3D6F4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5293219" y="2586039"/>
            <a:ext cx="1644344" cy="767847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B5D899E-9146-4EDF-AA01-506E7AA5C954}"/>
              </a:ext>
            </a:extLst>
          </p:cNvPr>
          <p:cNvSpPr txBox="1"/>
          <p:nvPr/>
        </p:nvSpPr>
        <p:spPr>
          <a:xfrm>
            <a:off x="6499315" y="3561302"/>
            <a:ext cx="1754348" cy="46166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进位触发器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7BBB4850-8C2E-468B-ADEF-E91CEA43663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8253663" y="2147793"/>
            <a:ext cx="529390" cy="1644342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对话气泡: 圆角矩形 29">
            <a:extLst>
              <a:ext uri="{FF2B5EF4-FFF2-40B4-BE49-F238E27FC236}">
                <a16:creationId xmlns:a16="http://schemas.microsoft.com/office/drawing/2014/main" id="{C7D8F7D0-C082-4FD0-A27D-713E51D36EBB}"/>
              </a:ext>
            </a:extLst>
          </p:cNvPr>
          <p:cNvSpPr/>
          <p:nvPr/>
        </p:nvSpPr>
        <p:spPr>
          <a:xfrm>
            <a:off x="8903369" y="3676719"/>
            <a:ext cx="1961147" cy="461665"/>
          </a:xfrm>
          <a:prstGeom prst="wedgeRoundRectCallout">
            <a:avLst>
              <a:gd name="adj1" fmla="val -74738"/>
              <a:gd name="adj2" fmla="val 79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进位位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C9152D1-C6B5-477D-99C3-074D82A68D75}"/>
              </a:ext>
            </a:extLst>
          </p:cNvPr>
          <p:cNvSpPr txBox="1"/>
          <p:nvPr/>
        </p:nvSpPr>
        <p:spPr>
          <a:xfrm>
            <a:off x="970547" y="4491048"/>
            <a:ext cx="102509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串行加法器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：只有一个全加器，数据逐位串行送入加法器中进行运算。进位触发器用来寄存进位信号，以便参与下一次运算。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如果操作数长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位，加法就要分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次进行，每次产生一位和，并且串行逐位地送回寄存器。</a:t>
            </a:r>
          </a:p>
        </p:txBody>
      </p:sp>
    </p:spTree>
    <p:extLst>
      <p:ext uri="{BB962C8B-B14F-4D97-AF65-F5344CB8AC3E}">
        <p14:creationId xmlns:p14="http://schemas.microsoft.com/office/powerpoint/2010/main" val="290297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67" y="96962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并行加法器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F9DBEC-D817-4DC5-A8C8-1F216D42A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31" r="16908"/>
          <a:stretch/>
        </p:blipFill>
        <p:spPr>
          <a:xfrm>
            <a:off x="1030704" y="4479989"/>
            <a:ext cx="10130590" cy="22728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94BFAE-A7D0-4336-BCBE-83F2C6638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584" y="680802"/>
            <a:ext cx="8338825" cy="24981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E046D9-E6D4-4B26-9EAA-DAA7AA97E228}"/>
              </a:ext>
            </a:extLst>
          </p:cNvPr>
          <p:cNvSpPr txBox="1"/>
          <p:nvPr/>
        </p:nvSpPr>
        <p:spPr>
          <a:xfrm>
            <a:off x="356934" y="3178055"/>
            <a:ext cx="11478127" cy="1048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串行进位的并行加法器：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个全加器串接起来，就可以进行两个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位数的相加。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串行进位又称为行波进位，每一级进位直接依赖于前一级的进位，即进位信息是逐级形成的。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D546419-F232-42F8-800B-1015D0CAF1CD}"/>
              </a:ext>
            </a:extLst>
          </p:cNvPr>
          <p:cNvCxnSpPr/>
          <p:nvPr/>
        </p:nvCxnSpPr>
        <p:spPr>
          <a:xfrm flipV="1">
            <a:off x="3007895" y="2237874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682D069-FD95-4107-A77B-36F816C3DB4F}"/>
              </a:ext>
            </a:extLst>
          </p:cNvPr>
          <p:cNvCxnSpPr/>
          <p:nvPr/>
        </p:nvCxnSpPr>
        <p:spPr>
          <a:xfrm flipV="1">
            <a:off x="8899358" y="2260517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DF72018-1E86-4EEB-BA43-EADAA8E049C9}"/>
              </a:ext>
            </a:extLst>
          </p:cNvPr>
          <p:cNvCxnSpPr/>
          <p:nvPr/>
        </p:nvCxnSpPr>
        <p:spPr>
          <a:xfrm flipV="1">
            <a:off x="8341895" y="2248610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07309FC-6C90-433B-B098-B166CEE6A34C}"/>
              </a:ext>
            </a:extLst>
          </p:cNvPr>
          <p:cNvCxnSpPr/>
          <p:nvPr/>
        </p:nvCxnSpPr>
        <p:spPr>
          <a:xfrm flipV="1">
            <a:off x="7050505" y="2235159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669348A-2B98-40EE-9564-D9C26FD7DFB4}"/>
              </a:ext>
            </a:extLst>
          </p:cNvPr>
          <p:cNvCxnSpPr/>
          <p:nvPr/>
        </p:nvCxnSpPr>
        <p:spPr>
          <a:xfrm flipV="1">
            <a:off x="6493043" y="2260642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B18F3B4-DBD4-4ED5-9129-B91C44A84D8A}"/>
              </a:ext>
            </a:extLst>
          </p:cNvPr>
          <p:cNvCxnSpPr/>
          <p:nvPr/>
        </p:nvCxnSpPr>
        <p:spPr>
          <a:xfrm flipV="1">
            <a:off x="3581399" y="2235159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F50473A-1C1A-4C5D-9184-80224333D46A}"/>
              </a:ext>
            </a:extLst>
          </p:cNvPr>
          <p:cNvCxnSpPr/>
          <p:nvPr/>
        </p:nvCxnSpPr>
        <p:spPr>
          <a:xfrm flipV="1">
            <a:off x="8623286" y="930442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64B3A9E-9499-494C-837C-407089E4839E}"/>
              </a:ext>
            </a:extLst>
          </p:cNvPr>
          <p:cNvCxnSpPr/>
          <p:nvPr/>
        </p:nvCxnSpPr>
        <p:spPr>
          <a:xfrm flipV="1">
            <a:off x="6769769" y="931737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8838C29-EAB3-4813-AB9B-234BBF661C07}"/>
              </a:ext>
            </a:extLst>
          </p:cNvPr>
          <p:cNvCxnSpPr/>
          <p:nvPr/>
        </p:nvCxnSpPr>
        <p:spPr>
          <a:xfrm flipV="1">
            <a:off x="3312695" y="930442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8394FFB-0DC1-4EF0-AA94-547B14B5BB19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55496" y="1457940"/>
            <a:ext cx="0" cy="720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6099823-FE28-49B2-8448-7AA6995A90E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20539" y="1415972"/>
            <a:ext cx="0" cy="828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B571130-D7EC-4E62-9BF9-A4496F3413D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53042" y="1529941"/>
            <a:ext cx="0" cy="576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3FFF465-46D8-4023-82E7-64CAF589E14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65610" y="1457940"/>
            <a:ext cx="0" cy="720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A064FB6-01F7-4554-AA0F-2891A38A3A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952380" y="1529940"/>
            <a:ext cx="0" cy="576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5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D0DA3A-CA6B-4836-9963-7CA05AFCC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515"/>
            <a:ext cx="12192000" cy="617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02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67" y="96962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串行进位的并行加法器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F9DBEC-D817-4DC5-A8C8-1F216D42A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31" r="16908"/>
          <a:stretch/>
        </p:blipFill>
        <p:spPr>
          <a:xfrm>
            <a:off x="1030704" y="4479989"/>
            <a:ext cx="10130590" cy="22728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94BFAE-A7D0-4336-BCBE-83F2C6638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584" y="680802"/>
            <a:ext cx="8338825" cy="24981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E046D9-E6D4-4B26-9EAA-DAA7AA97E228}"/>
              </a:ext>
            </a:extLst>
          </p:cNvPr>
          <p:cNvSpPr txBox="1"/>
          <p:nvPr/>
        </p:nvSpPr>
        <p:spPr>
          <a:xfrm>
            <a:off x="356934" y="3178055"/>
            <a:ext cx="11478127" cy="1048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串行进位的并行加法器：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个全加器串接起来，就可以进行两个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位数的相加。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串行进位又称为行波进位，每一级进位直接依赖于前一级的进位，即进位信息是逐级形成的。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D546419-F232-42F8-800B-1015D0CAF1CD}"/>
              </a:ext>
            </a:extLst>
          </p:cNvPr>
          <p:cNvCxnSpPr/>
          <p:nvPr/>
        </p:nvCxnSpPr>
        <p:spPr>
          <a:xfrm flipV="1">
            <a:off x="3007895" y="2237874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682D069-FD95-4107-A77B-36F816C3DB4F}"/>
              </a:ext>
            </a:extLst>
          </p:cNvPr>
          <p:cNvCxnSpPr/>
          <p:nvPr/>
        </p:nvCxnSpPr>
        <p:spPr>
          <a:xfrm flipV="1">
            <a:off x="8899358" y="2260517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DF72018-1E86-4EEB-BA43-EADAA8E049C9}"/>
              </a:ext>
            </a:extLst>
          </p:cNvPr>
          <p:cNvCxnSpPr/>
          <p:nvPr/>
        </p:nvCxnSpPr>
        <p:spPr>
          <a:xfrm flipV="1">
            <a:off x="8341895" y="2248610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07309FC-6C90-433B-B098-B166CEE6A34C}"/>
              </a:ext>
            </a:extLst>
          </p:cNvPr>
          <p:cNvCxnSpPr/>
          <p:nvPr/>
        </p:nvCxnSpPr>
        <p:spPr>
          <a:xfrm flipV="1">
            <a:off x="7050505" y="2235159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669348A-2B98-40EE-9564-D9C26FD7DFB4}"/>
              </a:ext>
            </a:extLst>
          </p:cNvPr>
          <p:cNvCxnSpPr/>
          <p:nvPr/>
        </p:nvCxnSpPr>
        <p:spPr>
          <a:xfrm flipV="1">
            <a:off x="6493043" y="2260642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B18F3B4-DBD4-4ED5-9129-B91C44A84D8A}"/>
              </a:ext>
            </a:extLst>
          </p:cNvPr>
          <p:cNvCxnSpPr/>
          <p:nvPr/>
        </p:nvCxnSpPr>
        <p:spPr>
          <a:xfrm flipV="1">
            <a:off x="3581399" y="2235159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F50473A-1C1A-4C5D-9184-80224333D46A}"/>
              </a:ext>
            </a:extLst>
          </p:cNvPr>
          <p:cNvCxnSpPr/>
          <p:nvPr/>
        </p:nvCxnSpPr>
        <p:spPr>
          <a:xfrm flipV="1">
            <a:off x="8623286" y="930442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64B3A9E-9499-494C-837C-407089E4839E}"/>
              </a:ext>
            </a:extLst>
          </p:cNvPr>
          <p:cNvCxnSpPr/>
          <p:nvPr/>
        </p:nvCxnSpPr>
        <p:spPr>
          <a:xfrm flipV="1">
            <a:off x="6769769" y="931737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8838C29-EAB3-4813-AB9B-234BBF661C07}"/>
              </a:ext>
            </a:extLst>
          </p:cNvPr>
          <p:cNvCxnSpPr/>
          <p:nvPr/>
        </p:nvCxnSpPr>
        <p:spPr>
          <a:xfrm flipV="1">
            <a:off x="3312695" y="930442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8394FFB-0DC1-4EF0-AA94-547B14B5BB19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55496" y="1457940"/>
            <a:ext cx="0" cy="720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6099823-FE28-49B2-8448-7AA6995A90E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20539" y="1415972"/>
            <a:ext cx="0" cy="828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B571130-D7EC-4E62-9BF9-A4496F3413D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53042" y="1529941"/>
            <a:ext cx="0" cy="576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3FFF465-46D8-4023-82E7-64CAF589E14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65610" y="1457940"/>
            <a:ext cx="0" cy="720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A064FB6-01F7-4554-AA0F-2891A38A3A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952380" y="1529940"/>
            <a:ext cx="0" cy="576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6995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如何更快地产生进位？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6417AD-F2C7-474D-88CD-B2A56378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584" y="680802"/>
            <a:ext cx="8338825" cy="249818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4241FCA-DA9B-40BA-B744-CEEA36653F14}"/>
              </a:ext>
            </a:extLst>
          </p:cNvPr>
          <p:cNvCxnSpPr/>
          <p:nvPr/>
        </p:nvCxnSpPr>
        <p:spPr>
          <a:xfrm flipV="1">
            <a:off x="3007895" y="2237874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DC338D7-8D29-4A0B-9895-ED0E6110F9FA}"/>
              </a:ext>
            </a:extLst>
          </p:cNvPr>
          <p:cNvCxnSpPr/>
          <p:nvPr/>
        </p:nvCxnSpPr>
        <p:spPr>
          <a:xfrm flipV="1">
            <a:off x="8899358" y="2260517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E49130E-CF2D-4588-BF2C-18E8AAEBE726}"/>
              </a:ext>
            </a:extLst>
          </p:cNvPr>
          <p:cNvCxnSpPr/>
          <p:nvPr/>
        </p:nvCxnSpPr>
        <p:spPr>
          <a:xfrm flipV="1">
            <a:off x="8341895" y="2248610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7BDC319-ED9C-426F-AD69-DD63C1BCEACB}"/>
              </a:ext>
            </a:extLst>
          </p:cNvPr>
          <p:cNvCxnSpPr/>
          <p:nvPr/>
        </p:nvCxnSpPr>
        <p:spPr>
          <a:xfrm flipV="1">
            <a:off x="7050505" y="2235159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2AEAA04-E736-4A85-8C4E-36EA81ACAF55}"/>
              </a:ext>
            </a:extLst>
          </p:cNvPr>
          <p:cNvCxnSpPr/>
          <p:nvPr/>
        </p:nvCxnSpPr>
        <p:spPr>
          <a:xfrm flipV="1">
            <a:off x="6493043" y="2260642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BC77E68-889E-4443-A15C-5C3D560C0C6D}"/>
              </a:ext>
            </a:extLst>
          </p:cNvPr>
          <p:cNvCxnSpPr/>
          <p:nvPr/>
        </p:nvCxnSpPr>
        <p:spPr>
          <a:xfrm flipV="1">
            <a:off x="3581399" y="2235159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FD66BDC-69A7-48F3-A614-53A6A1983022}"/>
              </a:ext>
            </a:extLst>
          </p:cNvPr>
          <p:cNvCxnSpPr/>
          <p:nvPr/>
        </p:nvCxnSpPr>
        <p:spPr>
          <a:xfrm flipV="1">
            <a:off x="8623286" y="930442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F0892EA-1F43-4CC1-BC60-0071E0E92C78}"/>
              </a:ext>
            </a:extLst>
          </p:cNvPr>
          <p:cNvCxnSpPr/>
          <p:nvPr/>
        </p:nvCxnSpPr>
        <p:spPr>
          <a:xfrm flipV="1">
            <a:off x="6769769" y="931737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6986E5-AB04-4A9D-931E-0E12E3190579}"/>
              </a:ext>
            </a:extLst>
          </p:cNvPr>
          <p:cNvCxnSpPr/>
          <p:nvPr/>
        </p:nvCxnSpPr>
        <p:spPr>
          <a:xfrm flipV="1">
            <a:off x="3312695" y="930442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0DE8D41-76FD-45A6-96AF-D2EF23E19FD9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55496" y="1457940"/>
            <a:ext cx="0" cy="720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997EFC3-22FD-485E-9385-A243FD5345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20539" y="1415972"/>
            <a:ext cx="0" cy="828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A75233D-29C2-4871-A82D-18A8D1FC79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53042" y="1529941"/>
            <a:ext cx="0" cy="576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561D926-D5B5-4AB5-B9D0-D9CBC24FD73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65610" y="1457940"/>
            <a:ext cx="0" cy="720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016CCB9-89BC-4149-990F-E8E4133709B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952380" y="1529940"/>
            <a:ext cx="0" cy="576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5BDD258-1960-4CC9-9D98-298C397AD550}"/>
                  </a:ext>
                </a:extLst>
              </p:cNvPr>
              <p:cNvSpPr txBox="1"/>
              <p:nvPr/>
            </p:nvSpPr>
            <p:spPr>
              <a:xfrm>
                <a:off x="1108272" y="3367778"/>
                <a:ext cx="315733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pc="-3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600" spc="-3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5BDD258-1960-4CC9-9D98-298C397AD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72" y="3367778"/>
                <a:ext cx="315733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CB1094E-EE32-4DF0-9193-2DEC1ECD30BD}"/>
                  </a:ext>
                </a:extLst>
              </p:cNvPr>
              <p:cNvSpPr txBox="1"/>
              <p:nvPr/>
            </p:nvSpPr>
            <p:spPr>
              <a:xfrm>
                <a:off x="1108272" y="3857422"/>
                <a:ext cx="6398088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600" b="0" i="1" spc="-3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pc="-3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pc="-3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600" i="1" spc="-3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600" b="0" i="1" spc="-30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600" b="0" i="1" spc="-30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600" i="1" spc="-3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CN" sz="2600" b="0" i="1" spc="-3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600" spc="-300" dirty="0">
                    <a:solidFill>
                      <a:srgbClr val="00B0F0"/>
                    </a:solidFill>
                    <a:latin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CB1094E-EE32-4DF0-9193-2DEC1ECD3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72" y="3857422"/>
                <a:ext cx="639808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AF205B1-09BD-4C55-870D-AD9EC8584B62}"/>
                  </a:ext>
                </a:extLst>
              </p:cNvPr>
              <p:cNvSpPr txBox="1"/>
              <p:nvPr/>
            </p:nvSpPr>
            <p:spPr>
              <a:xfrm>
                <a:off x="1108272" y="4347066"/>
                <a:ext cx="9800741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600" b="0" i="1" spc="-3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pc="-3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pc="-3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600" i="1" spc="-3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600" b="0" i="1" spc="-30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600" i="1" spc="-3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600" i="1" spc="-3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600" b="0" i="1" spc="-30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sz="2600" i="1" spc="-3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CN" sz="2600" i="1" spc="-3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i="1" spc="-3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 spc="-3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600" i="1" spc="-3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600" i="1" spc="-3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sz="2600" i="1" spc="-3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altLang="zh-CN" sz="2600" i="1" spc="-3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 spc="-3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600" i="1" spc="-3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600" i="1" spc="-3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600" i="1" spc="-3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 spc="-3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n-US" altLang="zh-CN" sz="2600" spc="-300" dirty="0">
                    <a:solidFill>
                      <a:srgbClr val="7030A0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)</a:t>
                </a:r>
                <a:r>
                  <a:rPr lang="en-US" altLang="zh-CN" sz="2600" spc="-300" dirty="0">
                    <a:solidFill>
                      <a:srgbClr val="00B0F0"/>
                    </a:solidFill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) </a:t>
                </a:r>
                <a:endParaRPr lang="zh-CN" altLang="en-US" sz="2600" spc="-300" dirty="0">
                  <a:solidFill>
                    <a:srgbClr val="00B0F0"/>
                  </a:solidFill>
                  <a:latin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AF205B1-09BD-4C55-870D-AD9EC8584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72" y="4347066"/>
                <a:ext cx="9800741" cy="400110"/>
              </a:xfrm>
              <a:prstGeom prst="rect">
                <a:avLst/>
              </a:prstGeom>
              <a:blipFill>
                <a:blip r:embed="rId6"/>
                <a:stretch>
                  <a:fillRect t="-25758" r="-808" b="-48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AAB7061-6AF1-45CD-9E6C-65BFB8CB1E88}"/>
                  </a:ext>
                </a:extLst>
              </p:cNvPr>
              <p:cNvSpPr txBox="1"/>
              <p:nvPr/>
            </p:nvSpPr>
            <p:spPr>
              <a:xfrm>
                <a:off x="1108272" y="4836710"/>
                <a:ext cx="61664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600" b="0" i="1" spc="-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</m:oMath>
                </a14:m>
                <a:r>
                  <a:rPr lang="zh-CN" altLang="en-US" sz="2600" spc="-3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AAB7061-6AF1-45CD-9E6C-65BFB8CB1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72" y="4836710"/>
                <a:ext cx="61664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31981ED-58DF-4420-8379-6037F717E494}"/>
                  </a:ext>
                </a:extLst>
              </p:cNvPr>
              <p:cNvSpPr txBox="1"/>
              <p:nvPr/>
            </p:nvSpPr>
            <p:spPr>
              <a:xfrm>
                <a:off x="1108272" y="5326355"/>
                <a:ext cx="282128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终有一天可以展开到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31981ED-58DF-4420-8379-6037F717E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72" y="5326355"/>
                <a:ext cx="2821285" cy="338554"/>
              </a:xfrm>
              <a:prstGeom prst="rect">
                <a:avLst/>
              </a:prstGeom>
              <a:blipFill>
                <a:blip r:embed="rId8"/>
                <a:stretch>
                  <a:fillRect l="-6048" t="-27273" r="-1296" b="-5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BD18138-EFCA-4A54-9A3D-37175CEB83AA}"/>
                  </a:ext>
                </a:extLst>
              </p:cNvPr>
              <p:cNvSpPr txBox="1"/>
              <p:nvPr/>
            </p:nvSpPr>
            <p:spPr>
              <a:xfrm>
                <a:off x="1108272" y="6007921"/>
                <a:ext cx="10774103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结论：第 </a:t>
                </a:r>
                <a:r>
                  <a:rPr lang="en-US" altLang="zh-CN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i 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位向更高位的进位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pc="-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spc="-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pc="-3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pc="-3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 可根据 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被加数、加数的第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1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～</a:t>
                </a:r>
                <a:r>
                  <a:rPr lang="en-US" altLang="zh-CN" sz="2200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i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位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，再结合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pc="-3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pc="-3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pc="-30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pc="-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 即可确定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BD18138-EFCA-4A54-9A3D-37175CEB8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72" y="6007921"/>
                <a:ext cx="10774103" cy="360804"/>
              </a:xfrm>
              <a:prstGeom prst="rect">
                <a:avLst/>
              </a:prstGeom>
              <a:blipFill>
                <a:blip r:embed="rId9"/>
                <a:stretch>
                  <a:fillRect l="-1585" t="-18644" r="-679" b="-47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CFB97B8-9673-4E14-B5DF-A648A1022A15}"/>
                  </a:ext>
                </a:extLst>
              </p:cNvPr>
              <p:cNvSpPr txBox="1"/>
              <p:nvPr/>
            </p:nvSpPr>
            <p:spPr>
              <a:xfrm>
                <a:off x="9915496" y="2814755"/>
                <a:ext cx="1624676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记：</a:t>
                </a:r>
                <a:endPara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 </a:t>
                </a:r>
                <a:endPara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 </a:t>
                </a:r>
                <a:endPara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CFB97B8-9673-4E14-B5DF-A648A102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496" y="2814755"/>
                <a:ext cx="1624676" cy="1015663"/>
              </a:xfrm>
              <a:prstGeom prst="rect">
                <a:avLst/>
              </a:prstGeom>
              <a:blipFill>
                <a:blip r:embed="rId10"/>
                <a:stretch>
                  <a:fillRect l="-10526" t="-9036" b="-7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对话气泡: 圆角矩形 31">
            <a:extLst>
              <a:ext uri="{FF2B5EF4-FFF2-40B4-BE49-F238E27FC236}">
                <a16:creationId xmlns:a16="http://schemas.microsoft.com/office/drawing/2014/main" id="{F34CB674-56C0-4A16-8BFE-B8F602ECD150}"/>
              </a:ext>
            </a:extLst>
          </p:cNvPr>
          <p:cNvSpPr/>
          <p:nvPr/>
        </p:nvSpPr>
        <p:spPr>
          <a:xfrm>
            <a:off x="7642712" y="5306957"/>
            <a:ext cx="2474955" cy="461665"/>
          </a:xfrm>
          <a:prstGeom prst="wedgeRoundRectCallout">
            <a:avLst>
              <a:gd name="adj1" fmla="val -24373"/>
              <a:gd name="adj2" fmla="val 97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刚开始就有的信息</a:t>
            </a:r>
          </a:p>
        </p:txBody>
      </p:sp>
    </p:spTree>
    <p:extLst>
      <p:ext uri="{BB962C8B-B14F-4D97-AF65-F5344CB8AC3E}">
        <p14:creationId xmlns:p14="http://schemas.microsoft.com/office/powerpoint/2010/main" val="420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8" grpId="0"/>
      <p:bldP spid="29" grpId="0"/>
      <p:bldP spid="30" grpId="0"/>
      <p:bldP spid="31" grpId="0"/>
      <p:bldP spid="3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AB8F3189-A8D6-4B4F-B41E-679054922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12" y="3512913"/>
            <a:ext cx="5342774" cy="17975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并行加法器的优化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B115D6-E080-46F4-AE17-220840C2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20" y="689908"/>
            <a:ext cx="8338825" cy="249818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E826A2A-CDA4-46E9-BD66-16D79F70E30F}"/>
              </a:ext>
            </a:extLst>
          </p:cNvPr>
          <p:cNvCxnSpPr/>
          <p:nvPr/>
        </p:nvCxnSpPr>
        <p:spPr>
          <a:xfrm flipV="1">
            <a:off x="1298731" y="2246980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DDD7528-AAB5-427F-A1EE-329BE0652C0A}"/>
              </a:ext>
            </a:extLst>
          </p:cNvPr>
          <p:cNvCxnSpPr/>
          <p:nvPr/>
        </p:nvCxnSpPr>
        <p:spPr>
          <a:xfrm flipV="1">
            <a:off x="7190194" y="2269623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7EB54A3-CBFC-4F95-9793-0CBC07DC2B4C}"/>
              </a:ext>
            </a:extLst>
          </p:cNvPr>
          <p:cNvCxnSpPr/>
          <p:nvPr/>
        </p:nvCxnSpPr>
        <p:spPr>
          <a:xfrm flipV="1">
            <a:off x="6632731" y="2257716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47842AC-E939-4B67-98D2-0607216AE468}"/>
              </a:ext>
            </a:extLst>
          </p:cNvPr>
          <p:cNvCxnSpPr/>
          <p:nvPr/>
        </p:nvCxnSpPr>
        <p:spPr>
          <a:xfrm flipV="1">
            <a:off x="5341341" y="2244265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AB57672-5749-446A-9C86-3C428289F3DB}"/>
              </a:ext>
            </a:extLst>
          </p:cNvPr>
          <p:cNvCxnSpPr/>
          <p:nvPr/>
        </p:nvCxnSpPr>
        <p:spPr>
          <a:xfrm flipV="1">
            <a:off x="4783879" y="2269748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581564E-5B80-4F75-B441-AF73096EAD70}"/>
              </a:ext>
            </a:extLst>
          </p:cNvPr>
          <p:cNvCxnSpPr/>
          <p:nvPr/>
        </p:nvCxnSpPr>
        <p:spPr>
          <a:xfrm flipV="1">
            <a:off x="1872235" y="2244265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3E2B4E-C48E-4DDB-992E-88A0BE4A8F6E}"/>
              </a:ext>
            </a:extLst>
          </p:cNvPr>
          <p:cNvCxnSpPr/>
          <p:nvPr/>
        </p:nvCxnSpPr>
        <p:spPr>
          <a:xfrm flipV="1">
            <a:off x="6914122" y="939548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F984C8-0F1F-4A3A-BDCA-7B339BC99C32}"/>
              </a:ext>
            </a:extLst>
          </p:cNvPr>
          <p:cNvCxnSpPr/>
          <p:nvPr/>
        </p:nvCxnSpPr>
        <p:spPr>
          <a:xfrm flipV="1">
            <a:off x="5060605" y="940843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6225082-6347-4DBC-B58B-65610EA66624}"/>
              </a:ext>
            </a:extLst>
          </p:cNvPr>
          <p:cNvCxnSpPr/>
          <p:nvPr/>
        </p:nvCxnSpPr>
        <p:spPr>
          <a:xfrm flipV="1">
            <a:off x="1603531" y="939548"/>
            <a:ext cx="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D9F0096-96C4-48C3-9593-0D56CA4280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46332" y="1467046"/>
            <a:ext cx="0" cy="720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8DF2F2F-836F-4646-90B0-82410FB1FB01}"/>
                  </a:ext>
                </a:extLst>
              </p:cNvPr>
              <p:cNvSpPr txBox="1"/>
              <p:nvPr/>
            </p:nvSpPr>
            <p:spPr>
              <a:xfrm>
                <a:off x="391238" y="3608177"/>
                <a:ext cx="119462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rgbClr val="54823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rgbClr val="548235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rgbClr val="54823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600" spc="-3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8DF2F2F-836F-4646-90B0-82410FB1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8" y="3608177"/>
                <a:ext cx="1194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AC1425B-C041-4BEA-88C2-7FAEBF0BF654}"/>
                  </a:ext>
                </a:extLst>
              </p:cNvPr>
              <p:cNvSpPr txBox="1"/>
              <p:nvPr/>
            </p:nvSpPr>
            <p:spPr>
              <a:xfrm>
                <a:off x="2060668" y="3608177"/>
                <a:ext cx="160691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600" spc="-3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AC1425B-C041-4BEA-88C2-7FAEBF0BF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668" y="3608177"/>
                <a:ext cx="160691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E26F957-A9D9-47E0-8E19-F974DEDD49D1}"/>
                  </a:ext>
                </a:extLst>
              </p:cNvPr>
              <p:cNvSpPr txBox="1"/>
              <p:nvPr/>
            </p:nvSpPr>
            <p:spPr>
              <a:xfrm>
                <a:off x="391238" y="4051118"/>
                <a:ext cx="492211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0" i="1" spc="-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pc="-3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600" b="0" i="1" spc="-3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altLang="zh-CN" sz="2600" b="0" i="1" spc="-3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pc="-3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600" b="0" i="1" spc="-3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600" b="0" i="1" spc="-3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rgbClr val="5482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rgbClr val="5482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rgbClr val="5482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600" b="0" i="1" spc="-3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600" spc="-3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E26F957-A9D9-47E0-8E19-F974DEDD4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8" y="4051118"/>
                <a:ext cx="492211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CEE2CAF-6B88-4092-B577-EB654BAE752A}"/>
                  </a:ext>
                </a:extLst>
              </p:cNvPr>
              <p:cNvSpPr txBox="1"/>
              <p:nvPr/>
            </p:nvSpPr>
            <p:spPr>
              <a:xfrm>
                <a:off x="391238" y="4655004"/>
                <a:ext cx="188070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b="0" i="1" spc="-3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b="0" i="1" spc="-3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600" spc="-300" dirty="0">
                    <a:solidFill>
                      <a:schemeClr val="tx1"/>
                    </a:solidFill>
                    <a:latin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CEE2CAF-6B88-4092-B577-EB654BAE7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8" y="4655004"/>
                <a:ext cx="188070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179AB32-E5DF-4C4B-927E-CA391061AECB}"/>
                  </a:ext>
                </a:extLst>
              </p:cNvPr>
              <p:cNvSpPr txBox="1"/>
              <p:nvPr/>
            </p:nvSpPr>
            <p:spPr>
              <a:xfrm>
                <a:off x="391238" y="4998815"/>
                <a:ext cx="6398088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b="0" i="1" spc="-3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i="1" spc="-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i="1" spc="-3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i="1" spc="-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600" i="1" spc="-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b="0" i="1" spc="-3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b="0" i="1" spc="-3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b="0" i="1" spc="-3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600" spc="-300" dirty="0">
                    <a:solidFill>
                      <a:schemeClr val="tx1"/>
                    </a:solidFill>
                    <a:latin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179AB32-E5DF-4C4B-927E-CA391061A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8" y="4998815"/>
                <a:ext cx="639808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37DDCC0-7027-4A5F-8F14-ABC5BFD76786}"/>
                  </a:ext>
                </a:extLst>
              </p:cNvPr>
              <p:cNvSpPr txBox="1"/>
              <p:nvPr/>
            </p:nvSpPr>
            <p:spPr>
              <a:xfrm>
                <a:off x="391239" y="5342626"/>
                <a:ext cx="7750454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600" spc="-300" dirty="0">
                    <a:solidFill>
                      <a:srgbClr val="00B0F0"/>
                    </a:solidFill>
                    <a:latin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37DDCC0-7027-4A5F-8F14-ABC5BFD76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9" y="5342626"/>
                <a:ext cx="775045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4677C2B-517A-4C28-8D09-4855DF678CC4}"/>
                  </a:ext>
                </a:extLst>
              </p:cNvPr>
              <p:cNvSpPr txBox="1"/>
              <p:nvPr/>
            </p:nvSpPr>
            <p:spPr>
              <a:xfrm>
                <a:off x="391239" y="5686437"/>
                <a:ext cx="7750454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b="0" i="1" spc="-3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60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i="1" spc="-30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260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i="1" spc="-3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60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pc="-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i="1" spc="-3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60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600" i="1" spc="-3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60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pc="-30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600" spc="-300" dirty="0">
                    <a:solidFill>
                      <a:srgbClr val="00B0F0"/>
                    </a:solidFill>
                    <a:latin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4677C2B-517A-4C28-8D09-4855DF678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9" y="5686437"/>
                <a:ext cx="775045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67AC77E-B6B0-486B-AE47-0B2F8BE496B4}"/>
                  </a:ext>
                </a:extLst>
              </p:cNvPr>
              <p:cNvSpPr txBox="1"/>
              <p:nvPr/>
            </p:nvSpPr>
            <p:spPr>
              <a:xfrm>
                <a:off x="391238" y="6030247"/>
                <a:ext cx="61664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600" b="0" i="1" spc="-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</m:oMath>
                </a14:m>
                <a:r>
                  <a:rPr lang="zh-CN" altLang="en-US" sz="2600" spc="-3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67AC77E-B6B0-486B-AE47-0B2F8BE49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8" y="6030247"/>
                <a:ext cx="6166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8C8101AC-8205-4653-8708-BDB982F822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8252" y="876630"/>
            <a:ext cx="2844617" cy="2439163"/>
          </a:xfrm>
          <a:prstGeom prst="rect">
            <a:avLst/>
          </a:prstGeom>
        </p:spPr>
      </p:pic>
      <p:sp>
        <p:nvSpPr>
          <p:cNvPr id="35" name="对话气泡: 圆角矩形 34">
            <a:extLst>
              <a:ext uri="{FF2B5EF4-FFF2-40B4-BE49-F238E27FC236}">
                <a16:creationId xmlns:a16="http://schemas.microsoft.com/office/drawing/2014/main" id="{160C610C-C06F-4ACF-B13F-B03763DBEFE5}"/>
              </a:ext>
            </a:extLst>
          </p:cNvPr>
          <p:cNvSpPr/>
          <p:nvPr/>
        </p:nvSpPr>
        <p:spPr>
          <a:xfrm>
            <a:off x="8087750" y="202783"/>
            <a:ext cx="1874774" cy="1037820"/>
          </a:xfrm>
          <a:prstGeom prst="wedgeRoundRectCallout">
            <a:avLst>
              <a:gd name="adj1" fmla="val 35066"/>
              <a:gd name="adj2" fmla="val 7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和一些新的线路、运算逻辑组成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A6E9D37-6ECB-49F0-8A24-E60D8ABF8246}"/>
              </a:ext>
            </a:extLst>
          </p:cNvPr>
          <p:cNvCxnSpPr/>
          <p:nvPr/>
        </p:nvCxnSpPr>
        <p:spPr>
          <a:xfrm flipV="1">
            <a:off x="9155877" y="3838201"/>
            <a:ext cx="0" cy="111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2A644FC-5EA2-4A21-ACAB-6555F0B33089}"/>
              </a:ext>
            </a:extLst>
          </p:cNvPr>
          <p:cNvCxnSpPr>
            <a:cxnSpLocks/>
          </p:cNvCxnSpPr>
          <p:nvPr/>
        </p:nvCxnSpPr>
        <p:spPr>
          <a:xfrm rot="5400000" flipV="1">
            <a:off x="9532895" y="3150527"/>
            <a:ext cx="0" cy="2088000"/>
          </a:xfrm>
          <a:prstGeom prst="line">
            <a:avLst/>
          </a:prstGeom>
          <a:ln w="381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864FCFF-B052-442C-BBB8-E6FBD208F0E3}"/>
                  </a:ext>
                </a:extLst>
              </p:cNvPr>
              <p:cNvSpPr txBox="1"/>
              <p:nvPr/>
            </p:nvSpPr>
            <p:spPr>
              <a:xfrm>
                <a:off x="9096540" y="4442860"/>
                <a:ext cx="436355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864FCFF-B052-442C-BBB8-E6FBD208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540" y="4442860"/>
                <a:ext cx="436355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0AC8EF2-9AAA-4F28-9EB0-A7F6EB95205B}"/>
                  </a:ext>
                </a:extLst>
              </p:cNvPr>
              <p:cNvSpPr txBox="1"/>
              <p:nvPr/>
            </p:nvSpPr>
            <p:spPr>
              <a:xfrm>
                <a:off x="9532262" y="4085564"/>
                <a:ext cx="436355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548235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0AC8EF2-9AAA-4F28-9EB0-A7F6EB952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262" y="4085564"/>
                <a:ext cx="436355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C943CE9-F2B0-4092-A0B2-D441531EDC97}"/>
                  </a:ext>
                </a:extLst>
              </p:cNvPr>
              <p:cNvSpPr txBox="1"/>
              <p:nvPr/>
            </p:nvSpPr>
            <p:spPr>
              <a:xfrm>
                <a:off x="5857091" y="1892916"/>
                <a:ext cx="43635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548235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C943CE9-F2B0-4092-A0B2-D441531ED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91" y="1892916"/>
                <a:ext cx="436355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6C513C7-5E05-4DAD-A338-2EB2A1AF06E8}"/>
                  </a:ext>
                </a:extLst>
              </p:cNvPr>
              <p:cNvSpPr txBox="1"/>
              <p:nvPr/>
            </p:nvSpPr>
            <p:spPr>
              <a:xfrm>
                <a:off x="5867880" y="2225760"/>
                <a:ext cx="436355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6C513C7-5E05-4DAD-A338-2EB2A1AF0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880" y="2225760"/>
                <a:ext cx="436355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A2722EE-CE13-43F6-A2FE-95EBD131CC9F}"/>
                  </a:ext>
                </a:extLst>
              </p:cNvPr>
              <p:cNvSpPr txBox="1"/>
              <p:nvPr/>
            </p:nvSpPr>
            <p:spPr>
              <a:xfrm>
                <a:off x="4069724" y="1924636"/>
                <a:ext cx="43635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548235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A2722EE-CE13-43F6-A2FE-95EBD131C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724" y="1924636"/>
                <a:ext cx="436355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7A0E23C-C950-47FC-B627-C235355C7F66}"/>
                  </a:ext>
                </a:extLst>
              </p:cNvPr>
              <p:cNvSpPr txBox="1"/>
              <p:nvPr/>
            </p:nvSpPr>
            <p:spPr>
              <a:xfrm>
                <a:off x="4080513" y="2257480"/>
                <a:ext cx="436355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7A0E23C-C950-47FC-B627-C235355C7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513" y="2257480"/>
                <a:ext cx="436355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59E5E4DE-EED0-4CDD-AF47-0E730DBCDF1B}"/>
              </a:ext>
            </a:extLst>
          </p:cNvPr>
          <p:cNvCxnSpPr>
            <a:cxnSpLocks/>
            <a:stCxn id="47" idx="2"/>
            <a:endCxn id="51" idx="2"/>
          </p:cNvCxnSpPr>
          <p:nvPr/>
        </p:nvCxnSpPr>
        <p:spPr>
          <a:xfrm rot="5400000">
            <a:off x="5176515" y="1840380"/>
            <a:ext cx="31720" cy="1787367"/>
          </a:xfrm>
          <a:prstGeom prst="bentConnector3">
            <a:avLst>
              <a:gd name="adj1" fmla="val 150343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9764452E-EF0F-4AC0-8F81-813982BF7051}"/>
              </a:ext>
            </a:extLst>
          </p:cNvPr>
          <p:cNvCxnSpPr>
            <a:cxnSpLocks/>
          </p:cNvCxnSpPr>
          <p:nvPr/>
        </p:nvCxnSpPr>
        <p:spPr>
          <a:xfrm rot="10800000">
            <a:off x="2599748" y="2692354"/>
            <a:ext cx="1696655" cy="5035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54361037-E180-4A53-9CC3-7EF91D779E52}"/>
                  </a:ext>
                </a:extLst>
              </p:cNvPr>
              <p:cNvSpPr txBox="1"/>
              <p:nvPr/>
            </p:nvSpPr>
            <p:spPr>
              <a:xfrm>
                <a:off x="2418908" y="1867067"/>
                <a:ext cx="43635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5482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548235"/>
                  </a:solidFill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54361037-E180-4A53-9CC3-7EF91D779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908" y="1867067"/>
                <a:ext cx="436355" cy="492443"/>
              </a:xfrm>
              <a:prstGeom prst="rect">
                <a:avLst/>
              </a:prstGeom>
              <a:blipFill>
                <a:blip r:embed="rId20"/>
                <a:stretch>
                  <a:fillRect r="-50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23C18429-4914-4CEE-85DE-337D46DA007B}"/>
                  </a:ext>
                </a:extLst>
              </p:cNvPr>
              <p:cNvSpPr txBox="1"/>
              <p:nvPr/>
            </p:nvSpPr>
            <p:spPr>
              <a:xfrm>
                <a:off x="2429697" y="2199911"/>
                <a:ext cx="436355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600" b="0" i="1" u="none" strike="noStrike" kern="1200" cap="none" spc="-30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23C18429-4914-4CEE-85DE-337D46DA0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97" y="2199911"/>
                <a:ext cx="436355" cy="492443"/>
              </a:xfrm>
              <a:prstGeom prst="rect">
                <a:avLst/>
              </a:prstGeom>
              <a:blipFill>
                <a:blip r:embed="rId21"/>
                <a:stretch>
                  <a:fillRect r="-45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09131AA6-82C7-4290-B63E-416034B572A1}"/>
                  </a:ext>
                </a:extLst>
              </p:cNvPr>
              <p:cNvSpPr txBox="1"/>
              <p:nvPr/>
            </p:nvSpPr>
            <p:spPr>
              <a:xfrm>
                <a:off x="3264269" y="2776549"/>
                <a:ext cx="388047" cy="403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600" b="0" i="1" spc="-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zh-CN" altLang="en-US" sz="2600" spc="-3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09131AA6-82C7-4290-B63E-416034B57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269" y="2776549"/>
                <a:ext cx="388047" cy="4034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B80181F4-2B55-464F-A36B-ACD2CA4C21CE}"/>
              </a:ext>
            </a:extLst>
          </p:cNvPr>
          <p:cNvCxnSpPr>
            <a:cxnSpLocks/>
          </p:cNvCxnSpPr>
          <p:nvPr/>
        </p:nvCxnSpPr>
        <p:spPr>
          <a:xfrm rot="5400000" flipH="1">
            <a:off x="3540407" y="1952647"/>
            <a:ext cx="57569" cy="1650816"/>
          </a:xfrm>
          <a:prstGeom prst="bentConnector3">
            <a:avLst>
              <a:gd name="adj1" fmla="val -96137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502851B-0AEB-4646-8FF6-0B34A0C1210C}"/>
              </a:ext>
            </a:extLst>
          </p:cNvPr>
          <p:cNvCxnSpPr/>
          <p:nvPr/>
        </p:nvCxnSpPr>
        <p:spPr>
          <a:xfrm flipV="1">
            <a:off x="3551396" y="2799289"/>
            <a:ext cx="0" cy="57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A5749250-19B4-4274-B38C-DB1DA3A10E82}"/>
                  </a:ext>
                </a:extLst>
              </p:cNvPr>
              <p:cNvSpPr txBox="1"/>
              <p:nvPr/>
            </p:nvSpPr>
            <p:spPr>
              <a:xfrm>
                <a:off x="2972048" y="3073773"/>
                <a:ext cx="388047" cy="403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600" b="0" i="1" spc="-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zh-CN" altLang="en-US" sz="2600" spc="-300" dirty="0">
                    <a:latin typeface="DejaVu Sans" panose="020B0603030804020204" pitchFamily="34" charset="0"/>
                    <a:cs typeface="DejaVu Sans" panose="020B06030308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A5749250-19B4-4274-B38C-DB1DA3A10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48" y="3073773"/>
                <a:ext cx="388047" cy="4034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对话气泡: 圆角矩形 82">
            <a:extLst>
              <a:ext uri="{FF2B5EF4-FFF2-40B4-BE49-F238E27FC236}">
                <a16:creationId xmlns:a16="http://schemas.microsoft.com/office/drawing/2014/main" id="{CA15B3C7-F12A-4FE2-929A-90D63426D67C}"/>
              </a:ext>
            </a:extLst>
          </p:cNvPr>
          <p:cNvSpPr/>
          <p:nvPr/>
        </p:nvSpPr>
        <p:spPr>
          <a:xfrm>
            <a:off x="1488095" y="6276468"/>
            <a:ext cx="4204373" cy="411722"/>
          </a:xfrm>
          <a:prstGeom prst="wedgeRoundRectCallout">
            <a:avLst>
              <a:gd name="adj1" fmla="val 11689"/>
              <a:gd name="adj2" fmla="val -889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继续展开会导致电路越来越复杂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CD41295-5E10-4C1A-AF50-4B91317B5F91}"/>
              </a:ext>
            </a:extLst>
          </p:cNvPr>
          <p:cNvSpPr txBox="1"/>
          <p:nvPr/>
        </p:nvSpPr>
        <p:spPr>
          <a:xfrm>
            <a:off x="8301132" y="5819240"/>
            <a:ext cx="33227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并行进位的并行加法器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：各级进位信号同时形成，又称为先行进位、同时进位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0AD5754-8448-473F-9C0B-19C9BF035679}"/>
              </a:ext>
            </a:extLst>
          </p:cNvPr>
          <p:cNvSpPr/>
          <p:nvPr/>
        </p:nvSpPr>
        <p:spPr>
          <a:xfrm>
            <a:off x="956132" y="1321230"/>
            <a:ext cx="6792195" cy="21488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27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5" grpId="0" animBg="1"/>
      <p:bldP spid="43" grpId="0"/>
      <p:bldP spid="44" grpId="0"/>
      <p:bldP spid="46" grpId="0" animBg="1"/>
      <p:bldP spid="47" grpId="0"/>
      <p:bldP spid="50" grpId="0" animBg="1"/>
      <p:bldP spid="51" grpId="0"/>
      <p:bldP spid="61" grpId="0" animBg="1"/>
      <p:bldP spid="62" grpId="0"/>
      <p:bldP spid="64" grpId="0"/>
      <p:bldP spid="82" grpId="0"/>
      <p:bldP spid="83" grpId="0" animBg="1"/>
      <p:bldP spid="85" grpId="0"/>
      <p:bldP spid="9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30625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并行加法器的优化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08DCDD-8439-4F57-9432-0655E642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8" y="106497"/>
            <a:ext cx="2844617" cy="2439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B75282-E292-4EF6-8F09-6000C01AF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77" t="3667" r="12368" b="64091"/>
          <a:stretch/>
        </p:blipFill>
        <p:spPr>
          <a:xfrm>
            <a:off x="3814010" y="689908"/>
            <a:ext cx="7724274" cy="20453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A9B38B2-F028-46CF-8ACB-E93B257F7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67" b="55357"/>
          <a:stretch/>
        </p:blipFill>
        <p:spPr>
          <a:xfrm>
            <a:off x="2550695" y="3354842"/>
            <a:ext cx="8253664" cy="10467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321A73-D7FA-41E2-863B-A885516FDD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660"/>
          <a:stretch/>
        </p:blipFill>
        <p:spPr>
          <a:xfrm>
            <a:off x="2550695" y="5324858"/>
            <a:ext cx="8253664" cy="13807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E4B065-3393-4EAA-A36E-2D809EDD93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373" b="34990"/>
          <a:stretch/>
        </p:blipFill>
        <p:spPr>
          <a:xfrm>
            <a:off x="2550695" y="4558790"/>
            <a:ext cx="8253664" cy="688951"/>
          </a:xfrm>
          <a:prstGeom prst="rect">
            <a:avLst/>
          </a:prstGeom>
        </p:spPr>
      </p:pic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39E293D2-34A8-48DA-993A-05CBE6457849}"/>
              </a:ext>
            </a:extLst>
          </p:cNvPr>
          <p:cNvSpPr/>
          <p:nvPr/>
        </p:nvSpPr>
        <p:spPr>
          <a:xfrm>
            <a:off x="542848" y="3957300"/>
            <a:ext cx="1689586" cy="702759"/>
          </a:xfrm>
          <a:prstGeom prst="wedgeRoundRectCallout">
            <a:avLst>
              <a:gd name="adj1" fmla="val 71505"/>
              <a:gd name="adj2" fmla="val -358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组内进位可同时得出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对话气泡: 圆角矩形 17">
                <a:extLst>
                  <a:ext uri="{FF2B5EF4-FFF2-40B4-BE49-F238E27FC236}">
                    <a16:creationId xmlns:a16="http://schemas.microsoft.com/office/drawing/2014/main" id="{3B10B631-0195-44FB-BCAB-39AE40F2F106}"/>
                  </a:ext>
                </a:extLst>
              </p:cNvPr>
              <p:cNvSpPr/>
              <p:nvPr/>
            </p:nvSpPr>
            <p:spPr>
              <a:xfrm>
                <a:off x="8891337" y="4835852"/>
                <a:ext cx="3092116" cy="1237284"/>
              </a:xfrm>
              <a:prstGeom prst="wedgeRoundRectCallout">
                <a:avLst>
                  <a:gd name="adj1" fmla="val -62142"/>
                  <a:gd name="adj2" fmla="val -2613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核心特征：根据本组内的</a:t>
                </a:r>
                <a:r>
                  <a:rPr lang="en-US" altLang="zh-CN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4×2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个输入位即可确定本组内的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 spc="-3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600" b="0" i="1" spc="-3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pc="-3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600" b="0" i="1" spc="-3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pc="-3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pc="-3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 spc="-3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 spc="-3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对话气泡: 圆角矩形 17">
                <a:extLst>
                  <a:ext uri="{FF2B5EF4-FFF2-40B4-BE49-F238E27FC236}">
                    <a16:creationId xmlns:a16="http://schemas.microsoft.com/office/drawing/2014/main" id="{3B10B631-0195-44FB-BCAB-39AE40F2F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337" y="4835852"/>
                <a:ext cx="3092116" cy="1237284"/>
              </a:xfrm>
              <a:prstGeom prst="wedgeRoundRectCallout">
                <a:avLst>
                  <a:gd name="adj1" fmla="val -62142"/>
                  <a:gd name="adj2" fmla="val -26139"/>
                  <a:gd name="adj3" fmla="val 16667"/>
                </a:avLst>
              </a:prstGeom>
              <a:blipFill>
                <a:blip r:embed="rId6"/>
                <a:stretch>
                  <a:fillRect r="-175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2DEFF32B-4B4B-4A1A-B594-D6B1D6B74CD1}"/>
              </a:ext>
            </a:extLst>
          </p:cNvPr>
          <p:cNvSpPr txBox="1"/>
          <p:nvPr/>
        </p:nvSpPr>
        <p:spPr>
          <a:xfrm>
            <a:off x="4356482" y="2712698"/>
            <a:ext cx="66330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单级先行进位方式，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又称为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组内并行、组间串行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进位方式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712B3F-E170-4791-A715-DF70D9157C16}"/>
              </a:ext>
            </a:extLst>
          </p:cNvPr>
          <p:cNvSpPr txBox="1"/>
          <p:nvPr/>
        </p:nvSpPr>
        <p:spPr>
          <a:xfrm>
            <a:off x="471056" y="3278671"/>
            <a:ext cx="2079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组内进位信号：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4736E4-B436-4AAA-BD2E-3978093A2E24}"/>
              </a:ext>
            </a:extLst>
          </p:cNvPr>
          <p:cNvSpPr txBox="1"/>
          <p:nvPr/>
        </p:nvSpPr>
        <p:spPr>
          <a:xfrm>
            <a:off x="471055" y="5324858"/>
            <a:ext cx="2079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组间进位信号：</a:t>
            </a: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798F87A2-F6BB-4711-96AE-0132AFA94054}"/>
              </a:ext>
            </a:extLst>
          </p:cNvPr>
          <p:cNvSpPr/>
          <p:nvPr/>
        </p:nvSpPr>
        <p:spPr>
          <a:xfrm>
            <a:off x="677778" y="2683399"/>
            <a:ext cx="2297657" cy="570979"/>
          </a:xfrm>
          <a:prstGeom prst="wedgeRoundRectCallout">
            <a:avLst>
              <a:gd name="adj1" fmla="val 283"/>
              <a:gd name="adj2" fmla="val -75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相当于输入了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P4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96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0513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并行加法器的优化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6EBF50-C3BE-4C15-A015-A94D25B22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50"/>
          <a:stretch/>
        </p:blipFill>
        <p:spPr>
          <a:xfrm>
            <a:off x="0" y="866879"/>
            <a:ext cx="12192000" cy="42911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7F1EEB-A94D-480D-9CA4-8BBF05924765}"/>
              </a:ext>
            </a:extLst>
          </p:cNvPr>
          <p:cNvSpPr txBox="1"/>
          <p:nvPr/>
        </p:nvSpPr>
        <p:spPr>
          <a:xfrm>
            <a:off x="2077978" y="5529456"/>
            <a:ext cx="8036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多级先行进位方式，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组内并行、组间并行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进位方式</a:t>
            </a:r>
          </a:p>
        </p:txBody>
      </p:sp>
    </p:spTree>
    <p:extLst>
      <p:ext uri="{BB962C8B-B14F-4D97-AF65-F5344CB8AC3E}">
        <p14:creationId xmlns:p14="http://schemas.microsoft.com/office/powerpoint/2010/main" val="31928064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8047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芯片的优化</a:t>
            </a: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4990070D-962F-4F6C-8E9E-C628AFFF1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40" b="68228"/>
          <a:stretch/>
        </p:blipFill>
        <p:spPr>
          <a:xfrm>
            <a:off x="66180" y="3097511"/>
            <a:ext cx="12059640" cy="3525905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4C2B37CA-723E-4848-9658-B591AEEF87BC}"/>
              </a:ext>
            </a:extLst>
          </p:cNvPr>
          <p:cNvSpPr txBox="1"/>
          <p:nvPr/>
        </p:nvSpPr>
        <p:spPr>
          <a:xfrm>
            <a:off x="353497" y="2572540"/>
            <a:ext cx="5159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位的组内并行、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组间串行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CE3F8A3-E813-4130-A1D8-476E1BA06024}"/>
              </a:ext>
            </a:extLst>
          </p:cNvPr>
          <p:cNvGrpSpPr/>
          <p:nvPr/>
        </p:nvGrpSpPr>
        <p:grpSpPr>
          <a:xfrm>
            <a:off x="7315289" y="175206"/>
            <a:ext cx="4657445" cy="2721677"/>
            <a:chOff x="216066" y="697755"/>
            <a:chExt cx="6745763" cy="3569879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BC342ACB-D7AE-42C4-8359-6D46F40C4DC9}"/>
                </a:ext>
              </a:extLst>
            </p:cNvPr>
            <p:cNvGrpSpPr/>
            <p:nvPr/>
          </p:nvGrpSpPr>
          <p:grpSpPr>
            <a:xfrm>
              <a:off x="6030649" y="1559578"/>
              <a:ext cx="931180" cy="403695"/>
              <a:chOff x="9780329" y="3854098"/>
              <a:chExt cx="931180" cy="403695"/>
            </a:xfrm>
          </p:grpSpPr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BD1A0FA2-1803-430A-99A8-D2611B9E0AB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026977" y="384597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文本框 152">
                    <a:extLst>
                      <a:ext uri="{FF2B5EF4-FFF2-40B4-BE49-F238E27FC236}">
                        <a16:creationId xmlns:a16="http://schemas.microsoft.com/office/drawing/2014/main" id="{42CCBFA6-9938-4E7A-A39A-E3C07DA6733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53" name="文本框 152">
                    <a:extLst>
                      <a:ext uri="{FF2B5EF4-FFF2-40B4-BE49-F238E27FC236}">
                        <a16:creationId xmlns:a16="http://schemas.microsoft.com/office/drawing/2014/main" id="{42CCBFA6-9938-4E7A-A39A-E3C07DA67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000" r="-8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389132DF-BC63-46CB-A4FA-CC857F7CFC0D}"/>
                </a:ext>
              </a:extLst>
            </p:cNvPr>
            <p:cNvGrpSpPr/>
            <p:nvPr/>
          </p:nvGrpSpPr>
          <p:grpSpPr>
            <a:xfrm>
              <a:off x="6030649" y="1910474"/>
              <a:ext cx="931180" cy="403695"/>
              <a:chOff x="9780329" y="3854098"/>
              <a:chExt cx="931180" cy="403695"/>
            </a:xfrm>
          </p:grpSpPr>
          <p:cxnSp>
            <p:nvCxnSpPr>
              <p:cNvPr id="150" name="直接箭头连接符 149">
                <a:extLst>
                  <a:ext uri="{FF2B5EF4-FFF2-40B4-BE49-F238E27FC236}">
                    <a16:creationId xmlns:a16="http://schemas.microsoft.com/office/drawing/2014/main" id="{05E830CD-D528-4F28-B36B-23AAB42C1EC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026977" y="384597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文本框 150">
                    <a:extLst>
                      <a:ext uri="{FF2B5EF4-FFF2-40B4-BE49-F238E27FC236}">
                        <a16:creationId xmlns:a16="http://schemas.microsoft.com/office/drawing/2014/main" id="{36A43678-09DA-49F9-BB5D-BFE86102EE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51" name="文本框 150">
                    <a:extLst>
                      <a:ext uri="{FF2B5EF4-FFF2-40B4-BE49-F238E27FC236}">
                        <a16:creationId xmlns:a16="http://schemas.microsoft.com/office/drawing/2014/main" id="{36A43678-09DA-49F9-BB5D-BFE86102EE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8000" r="-8000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DDA68A5-8BC3-4882-BBAD-D52A5466C2D9}"/>
                </a:ext>
              </a:extLst>
            </p:cNvPr>
            <p:cNvGrpSpPr/>
            <p:nvPr/>
          </p:nvGrpSpPr>
          <p:grpSpPr>
            <a:xfrm>
              <a:off x="6030649" y="2261370"/>
              <a:ext cx="922543" cy="403695"/>
              <a:chOff x="9780329" y="3854098"/>
              <a:chExt cx="922543" cy="403695"/>
            </a:xfrm>
          </p:grpSpPr>
          <p:cxnSp>
            <p:nvCxnSpPr>
              <p:cNvPr id="148" name="直接箭头连接符 147">
                <a:extLst>
                  <a:ext uri="{FF2B5EF4-FFF2-40B4-BE49-F238E27FC236}">
                    <a16:creationId xmlns:a16="http://schemas.microsoft.com/office/drawing/2014/main" id="{2092558F-C85B-4078-8935-079C5F02EFB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026977" y="384597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F90FA40E-5CBB-4F7E-A824-01AD63220218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3625" y="3854098"/>
                    <a:ext cx="429247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F90FA40E-5CBB-4F7E-A824-01AD63220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3625" y="3854098"/>
                    <a:ext cx="429247" cy="4036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367" r="-6122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3B203F12-3FB6-4C50-857A-4D6EF0D03600}"/>
                </a:ext>
              </a:extLst>
            </p:cNvPr>
            <p:cNvGrpSpPr/>
            <p:nvPr/>
          </p:nvGrpSpPr>
          <p:grpSpPr>
            <a:xfrm>
              <a:off x="6030649" y="2612266"/>
              <a:ext cx="931180" cy="403695"/>
              <a:chOff x="9780329" y="3854098"/>
              <a:chExt cx="931180" cy="403695"/>
            </a:xfrm>
          </p:grpSpPr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948CDCFC-4757-4BD8-A707-D09970B298F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026977" y="384597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文本框 146">
                    <a:extLst>
                      <a:ext uri="{FF2B5EF4-FFF2-40B4-BE49-F238E27FC236}">
                        <a16:creationId xmlns:a16="http://schemas.microsoft.com/office/drawing/2014/main" id="{25FE89E0-7AED-4EE6-9AB4-32E726C4B46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47" name="文本框 146">
                    <a:extLst>
                      <a:ext uri="{FF2B5EF4-FFF2-40B4-BE49-F238E27FC236}">
                        <a16:creationId xmlns:a16="http://schemas.microsoft.com/office/drawing/2014/main" id="{25FE89E0-7AED-4EE6-9AB4-32E726C4B4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000" r="-8000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CB88822E-F610-4238-81FC-62A494667676}"/>
                </a:ext>
              </a:extLst>
            </p:cNvPr>
            <p:cNvGrpSpPr/>
            <p:nvPr/>
          </p:nvGrpSpPr>
          <p:grpSpPr>
            <a:xfrm>
              <a:off x="6030649" y="2963164"/>
              <a:ext cx="901740" cy="403695"/>
              <a:chOff x="9780329" y="3854098"/>
              <a:chExt cx="901740" cy="403695"/>
            </a:xfrm>
          </p:grpSpPr>
          <p:cxnSp>
            <p:nvCxnSpPr>
              <p:cNvPr id="144" name="直接箭头连接符 143">
                <a:extLst>
                  <a:ext uri="{FF2B5EF4-FFF2-40B4-BE49-F238E27FC236}">
                    <a16:creationId xmlns:a16="http://schemas.microsoft.com/office/drawing/2014/main" id="{44C8A9EE-A447-4623-861A-6444FD7053C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026977" y="384597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D1A23123-8C60-4B52-AE99-3F937B907A7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3625" y="3854098"/>
                    <a:ext cx="408444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D1A23123-8C60-4B52-AE99-3F937B907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3625" y="3854098"/>
                    <a:ext cx="408444" cy="40369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149" r="-19149" b="-588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BAD476D-61F7-45C7-8CDE-D5A5C17DA09B}"/>
                </a:ext>
              </a:extLst>
            </p:cNvPr>
            <p:cNvGrpSpPr/>
            <p:nvPr/>
          </p:nvGrpSpPr>
          <p:grpSpPr>
            <a:xfrm>
              <a:off x="1904414" y="3429000"/>
              <a:ext cx="484320" cy="838634"/>
              <a:chOff x="7947743" y="6004468"/>
              <a:chExt cx="484320" cy="838634"/>
            </a:xfrm>
          </p:grpSpPr>
          <p:cxnSp>
            <p:nvCxnSpPr>
              <p:cNvPr id="142" name="直接箭头连接符 141">
                <a:extLst>
                  <a:ext uri="{FF2B5EF4-FFF2-40B4-BE49-F238E27FC236}">
                    <a16:creationId xmlns:a16="http://schemas.microsoft.com/office/drawing/2014/main" id="{FA4EF7BD-753E-473E-9813-A813707694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78300C9F-8738-46A0-9FCA-25206E0F6D0C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78300C9F-8738-46A0-9FCA-25206E0F6D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364" r="-909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C3E442-CDD2-4212-9063-6F31A382A2D3}"/>
                </a:ext>
              </a:extLst>
            </p:cNvPr>
            <p:cNvGrpSpPr/>
            <p:nvPr/>
          </p:nvGrpSpPr>
          <p:grpSpPr>
            <a:xfrm>
              <a:off x="2287127" y="3429000"/>
              <a:ext cx="484320" cy="838634"/>
              <a:chOff x="7947743" y="6004468"/>
              <a:chExt cx="484320" cy="838634"/>
            </a:xfrm>
          </p:grpSpPr>
          <p:cxnSp>
            <p:nvCxnSpPr>
              <p:cNvPr id="140" name="直接箭头连接符 139">
                <a:extLst>
                  <a:ext uri="{FF2B5EF4-FFF2-40B4-BE49-F238E27FC236}">
                    <a16:creationId xmlns:a16="http://schemas.microsoft.com/office/drawing/2014/main" id="{D706EFFE-6D62-4255-8379-FFFF0DB54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92CBB2D4-CB5B-4F0F-8B51-0E5C242E3E59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92CBB2D4-CB5B-4F0F-8B51-0E5C242E3E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8519" r="-9259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A9A5FAC6-2697-4CC3-B121-54683783585E}"/>
                </a:ext>
              </a:extLst>
            </p:cNvPr>
            <p:cNvGrpSpPr/>
            <p:nvPr/>
          </p:nvGrpSpPr>
          <p:grpSpPr>
            <a:xfrm>
              <a:off x="2669840" y="3429000"/>
              <a:ext cx="475682" cy="838634"/>
              <a:chOff x="7947743" y="6004468"/>
              <a:chExt cx="475682" cy="838634"/>
            </a:xfrm>
          </p:grpSpPr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981B11F5-43DF-4689-829E-2780BD8202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0A8C3C07-F4B2-4AF9-B5F9-6A4D76D7608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75682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0A8C3C07-F4B2-4AF9-B5F9-6A4D76D760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75682" cy="40369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519" r="-7407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21F1D93F-6FC7-4C1A-A1DC-3B7577947D00}"/>
                </a:ext>
              </a:extLst>
            </p:cNvPr>
            <p:cNvGrpSpPr/>
            <p:nvPr/>
          </p:nvGrpSpPr>
          <p:grpSpPr>
            <a:xfrm>
              <a:off x="3052553" y="3429000"/>
              <a:ext cx="484320" cy="838634"/>
              <a:chOff x="7947743" y="6004468"/>
              <a:chExt cx="484320" cy="838634"/>
            </a:xfrm>
          </p:grpSpPr>
          <p:cxnSp>
            <p:nvCxnSpPr>
              <p:cNvPr id="136" name="直接箭头连接符 135">
                <a:extLst>
                  <a:ext uri="{FF2B5EF4-FFF2-40B4-BE49-F238E27FC236}">
                    <a16:creationId xmlns:a16="http://schemas.microsoft.com/office/drawing/2014/main" id="{0584D5E6-578E-44CC-A599-82B2ADBEE9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26B79969-34A3-435B-8365-160C5761F5E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26B79969-34A3-435B-8365-160C5761F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364" r="-909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AE73CB23-6DD8-4802-BA69-3A8D282ABD67}"/>
                </a:ext>
              </a:extLst>
            </p:cNvPr>
            <p:cNvGrpSpPr/>
            <p:nvPr/>
          </p:nvGrpSpPr>
          <p:grpSpPr>
            <a:xfrm>
              <a:off x="5495057" y="3429000"/>
              <a:ext cx="653066" cy="838634"/>
              <a:chOff x="7947743" y="6004468"/>
              <a:chExt cx="653066" cy="838634"/>
            </a:xfrm>
          </p:grpSpPr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3ADE2683-1761-4BE1-B22A-1609C2DBC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A8CBD120-B909-47CF-A723-2BB308B49778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653066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A8CBD120-B909-47CF-A723-2BB308B497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653066" cy="40369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3514" r="-5405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E34D9B20-010E-4694-B344-EC31E932E68B}"/>
                </a:ext>
              </a:extLst>
            </p:cNvPr>
            <p:cNvGrpSpPr/>
            <p:nvPr/>
          </p:nvGrpSpPr>
          <p:grpSpPr>
            <a:xfrm>
              <a:off x="3855026" y="3429000"/>
              <a:ext cx="491377" cy="838634"/>
              <a:chOff x="7947743" y="6004468"/>
              <a:chExt cx="491377" cy="838634"/>
            </a:xfrm>
          </p:grpSpPr>
          <p:cxnSp>
            <p:nvCxnSpPr>
              <p:cNvPr id="132" name="直接箭头连接符 131">
                <a:extLst>
                  <a:ext uri="{FF2B5EF4-FFF2-40B4-BE49-F238E27FC236}">
                    <a16:creationId xmlns:a16="http://schemas.microsoft.com/office/drawing/2014/main" id="{9EFF6C4E-F250-4E6C-8F58-01ADB23AEC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A2FDD874-41E5-437A-853C-DD48A4A91B2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A2FDD874-41E5-437A-853C-DD48A4A91B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6071" r="-8929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09F2E2D3-A718-4C25-9C43-2663AA42BCB4}"/>
                </a:ext>
              </a:extLst>
            </p:cNvPr>
            <p:cNvGrpSpPr/>
            <p:nvPr/>
          </p:nvGrpSpPr>
          <p:grpSpPr>
            <a:xfrm>
              <a:off x="4237739" y="3429000"/>
              <a:ext cx="491377" cy="838634"/>
              <a:chOff x="7947743" y="6004468"/>
              <a:chExt cx="491377" cy="838634"/>
            </a:xfrm>
          </p:grpSpPr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C751B618-B146-4501-AAAF-C86B769F8B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5AA9A4D2-9498-49C8-A544-EFAFD655DE74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5AA9A4D2-9498-49C8-A544-EFAFD655DE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8182" r="-909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95D8280E-662F-4D14-8991-E9329BF84446}"/>
                </a:ext>
              </a:extLst>
            </p:cNvPr>
            <p:cNvGrpSpPr/>
            <p:nvPr/>
          </p:nvGrpSpPr>
          <p:grpSpPr>
            <a:xfrm>
              <a:off x="4620452" y="3429000"/>
              <a:ext cx="482740" cy="838634"/>
              <a:chOff x="7947743" y="6004468"/>
              <a:chExt cx="482740" cy="838634"/>
            </a:xfrm>
          </p:grpSpPr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35CFAD12-43FD-45D6-B7D1-FC078CD57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文本框 128">
                    <a:extLst>
                      <a:ext uri="{FF2B5EF4-FFF2-40B4-BE49-F238E27FC236}">
                        <a16:creationId xmlns:a16="http://schemas.microsoft.com/office/drawing/2014/main" id="{8DF899C8-61DC-4DCE-B71C-FFB84C9260BB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82740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9" name="文本框 128">
                    <a:extLst>
                      <a:ext uri="{FF2B5EF4-FFF2-40B4-BE49-F238E27FC236}">
                        <a16:creationId xmlns:a16="http://schemas.microsoft.com/office/drawing/2014/main" id="{8DF899C8-61DC-4DCE-B71C-FFB84C926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82740" cy="40369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8182" r="-7273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DF9ADCB0-0636-4C06-B2BF-A3946EA25D3F}"/>
                </a:ext>
              </a:extLst>
            </p:cNvPr>
            <p:cNvGrpSpPr/>
            <p:nvPr/>
          </p:nvGrpSpPr>
          <p:grpSpPr>
            <a:xfrm>
              <a:off x="5003165" y="3429000"/>
              <a:ext cx="491377" cy="838634"/>
              <a:chOff x="7947743" y="6004468"/>
              <a:chExt cx="491377" cy="838634"/>
            </a:xfrm>
          </p:grpSpPr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A2DBEE70-A866-47DE-986C-48E247CC8B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F9FFC518-BC4B-4411-81A9-B61E76C713E5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F9FFC518-BC4B-4411-81A9-B61E76C713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6071" r="-8929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3F4EAC3E-7DF4-41B9-9755-2AE64396FC55}"/>
                </a:ext>
              </a:extLst>
            </p:cNvPr>
            <p:cNvGrpSpPr/>
            <p:nvPr/>
          </p:nvGrpSpPr>
          <p:grpSpPr>
            <a:xfrm>
              <a:off x="2722202" y="697755"/>
              <a:ext cx="443829" cy="917980"/>
              <a:chOff x="6795263" y="3280552"/>
              <a:chExt cx="443829" cy="917980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D9A7D756-3023-4623-9B34-0A0FB385AC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1320" y="3705237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文本框 124">
                    <a:extLst>
                      <a:ext uri="{FF2B5EF4-FFF2-40B4-BE49-F238E27FC236}">
                        <a16:creationId xmlns:a16="http://schemas.microsoft.com/office/drawing/2014/main" id="{7CD16FA8-849E-4693-B240-DD2E4BD477C4}"/>
                      </a:ext>
                    </a:extLst>
                  </p:cNvPr>
                  <p:cNvSpPr txBox="1"/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5" name="文本框 124">
                    <a:extLst>
                      <a:ext uri="{FF2B5EF4-FFF2-40B4-BE49-F238E27FC236}">
                        <a16:creationId xmlns:a16="http://schemas.microsoft.com/office/drawing/2014/main" id="{7CD16FA8-849E-4693-B240-DD2E4BD477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0000" r="-8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FAFE65F8-6256-47B5-A4AB-3264DEA7257F}"/>
                </a:ext>
              </a:extLst>
            </p:cNvPr>
            <p:cNvGrpSpPr/>
            <p:nvPr/>
          </p:nvGrpSpPr>
          <p:grpSpPr>
            <a:xfrm>
              <a:off x="3250810" y="697755"/>
              <a:ext cx="443829" cy="917980"/>
              <a:chOff x="6795263" y="3280552"/>
              <a:chExt cx="443829" cy="917980"/>
            </a:xfrm>
          </p:grpSpPr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E8DEBF15-2C27-438B-AB8C-16C5FF864B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1320" y="3705237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文本框 122">
                    <a:extLst>
                      <a:ext uri="{FF2B5EF4-FFF2-40B4-BE49-F238E27FC236}">
                        <a16:creationId xmlns:a16="http://schemas.microsoft.com/office/drawing/2014/main" id="{77988D4C-4A09-404D-B555-24D69294DE15}"/>
                      </a:ext>
                    </a:extLst>
                  </p:cNvPr>
                  <p:cNvSpPr txBox="1"/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3" name="文本框 122">
                    <a:extLst>
                      <a:ext uri="{FF2B5EF4-FFF2-40B4-BE49-F238E27FC236}">
                        <a16:creationId xmlns:a16="http://schemas.microsoft.com/office/drawing/2014/main" id="{77988D4C-4A09-404D-B555-24D69294DE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0000" r="-8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7FBEE4CE-14ED-4A25-88AF-8D14717BB563}"/>
                </a:ext>
              </a:extLst>
            </p:cNvPr>
            <p:cNvGrpSpPr/>
            <p:nvPr/>
          </p:nvGrpSpPr>
          <p:grpSpPr>
            <a:xfrm>
              <a:off x="3779418" y="697755"/>
              <a:ext cx="435191" cy="917980"/>
              <a:chOff x="6795263" y="3280552"/>
              <a:chExt cx="435191" cy="917980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BF04602E-DD1F-4415-BBE0-B1D1540D02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1320" y="3705237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05088A57-F042-43C5-9356-75562F8115AD}"/>
                      </a:ext>
                    </a:extLst>
                  </p:cNvPr>
                  <p:cNvSpPr txBox="1"/>
                  <p:nvPr/>
                </p:nvSpPr>
                <p:spPr>
                  <a:xfrm>
                    <a:off x="6795263" y="3280552"/>
                    <a:ext cx="435191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05088A57-F042-43C5-9356-75562F8115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5263" y="3280552"/>
                    <a:ext cx="435191" cy="40369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0408" r="-8163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24014C67-3F88-408F-B2AD-13CD3E53C9E7}"/>
                </a:ext>
              </a:extLst>
            </p:cNvPr>
            <p:cNvGrpSpPr/>
            <p:nvPr/>
          </p:nvGrpSpPr>
          <p:grpSpPr>
            <a:xfrm>
              <a:off x="4308025" y="697755"/>
              <a:ext cx="443829" cy="917980"/>
              <a:chOff x="6795263" y="3280552"/>
              <a:chExt cx="443829" cy="917980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AD9FFF2F-48C9-42B0-B3A6-5CA0CD3307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1320" y="3705237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87DA313B-82C0-45D9-8C7E-50E1D3A78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87DA313B-82C0-45D9-8C7E-50E1D3A78B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7647" r="-7843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92BF9171-50A0-4479-A2EA-34BA35DD03A6}"/>
                </a:ext>
              </a:extLst>
            </p:cNvPr>
            <p:cNvGrpSpPr/>
            <p:nvPr/>
          </p:nvGrpSpPr>
          <p:grpSpPr>
            <a:xfrm>
              <a:off x="480757" y="1742507"/>
              <a:ext cx="1297250" cy="403695"/>
              <a:chOff x="6300030" y="3981167"/>
              <a:chExt cx="1297250" cy="403695"/>
            </a:xfrm>
          </p:grpSpPr>
          <p:cxnSp>
            <p:nvCxnSpPr>
              <p:cNvPr id="116" name="直接箭头连接符 115">
                <a:extLst>
                  <a:ext uri="{FF2B5EF4-FFF2-40B4-BE49-F238E27FC236}">
                    <a16:creationId xmlns:a16="http://schemas.microsoft.com/office/drawing/2014/main" id="{CB3DED98-AA88-4874-BD82-91F3669F7B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350633" y="3978366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F2DC974E-0806-4B75-82EF-19958A87DCD8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30" y="3981167"/>
                    <a:ext cx="834163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F2DC974E-0806-4B75-82EF-19958A87DC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30" y="3981167"/>
                    <a:ext cx="834163" cy="40369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0638" r="-5319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84A9AC2C-1B5E-4B04-8D08-EEFADA98E229}"/>
                </a:ext>
              </a:extLst>
            </p:cNvPr>
            <p:cNvGrpSpPr/>
            <p:nvPr/>
          </p:nvGrpSpPr>
          <p:grpSpPr>
            <a:xfrm>
              <a:off x="216066" y="2124383"/>
              <a:ext cx="1561941" cy="403695"/>
              <a:chOff x="6035339" y="3981167"/>
              <a:chExt cx="1561941" cy="403695"/>
            </a:xfrm>
          </p:grpSpPr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A5B2C7F5-3368-4A23-A795-393C88D0950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350633" y="3978366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8364BF8C-0785-48C2-8A9E-4AE19D66B77C}"/>
                      </a:ext>
                    </a:extLst>
                  </p:cNvPr>
                  <p:cNvSpPr txBox="1"/>
                  <p:nvPr/>
                </p:nvSpPr>
                <p:spPr>
                  <a:xfrm>
                    <a:off x="6035339" y="3981167"/>
                    <a:ext cx="1060395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8364BF8C-0785-48C2-8A9E-4AE19D66B7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5339" y="3981167"/>
                    <a:ext cx="1060395" cy="40369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7500" r="-7500" b="-588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1FAA1116-EBF7-4A94-AC16-A1FDDFECB8FE}"/>
                </a:ext>
              </a:extLst>
            </p:cNvPr>
            <p:cNvGrpSpPr/>
            <p:nvPr/>
          </p:nvGrpSpPr>
          <p:grpSpPr>
            <a:xfrm>
              <a:off x="865773" y="2506259"/>
              <a:ext cx="912234" cy="403695"/>
              <a:chOff x="6685046" y="3981167"/>
              <a:chExt cx="912234" cy="403695"/>
            </a:xfrm>
          </p:grpSpPr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CB878300-9421-4E5C-8612-858C635EF72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350633" y="3978366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文本框 112">
                    <a:extLst>
                      <a:ext uri="{FF2B5EF4-FFF2-40B4-BE49-F238E27FC236}">
                        <a16:creationId xmlns:a16="http://schemas.microsoft.com/office/drawing/2014/main" id="{5E228B26-0A1D-4690-8909-A470B861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046" y="3981167"/>
                    <a:ext cx="334427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3" name="文本框 112">
                    <a:extLst>
                      <a:ext uri="{FF2B5EF4-FFF2-40B4-BE49-F238E27FC236}">
                        <a16:creationId xmlns:a16="http://schemas.microsoft.com/office/drawing/2014/main" id="{5E228B26-0A1D-4690-8909-A470B861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046" y="3981167"/>
                    <a:ext cx="334427" cy="40369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7027" r="-21622" b="-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4FF25486-6B64-496F-82DD-DF56A2263D3D}"/>
                </a:ext>
              </a:extLst>
            </p:cNvPr>
            <p:cNvGrpSpPr/>
            <p:nvPr/>
          </p:nvGrpSpPr>
          <p:grpSpPr>
            <a:xfrm>
              <a:off x="865773" y="2888134"/>
              <a:ext cx="912234" cy="403695"/>
              <a:chOff x="6685046" y="3981167"/>
              <a:chExt cx="912234" cy="403695"/>
            </a:xfrm>
          </p:grpSpPr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EAB5B2ED-5EBB-4235-A24F-EED732F392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350633" y="3978366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文本框 110">
                    <a:extLst>
                      <a:ext uri="{FF2B5EF4-FFF2-40B4-BE49-F238E27FC236}">
                        <a16:creationId xmlns:a16="http://schemas.microsoft.com/office/drawing/2014/main" id="{6C2848F0-69B3-4DAD-8F61-1672DC60C4D4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046" y="3981167"/>
                    <a:ext cx="322539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1" name="文本框 110">
                    <a:extLst>
                      <a:ext uri="{FF2B5EF4-FFF2-40B4-BE49-F238E27FC236}">
                        <a16:creationId xmlns:a16="http://schemas.microsoft.com/office/drawing/2014/main" id="{6C2848F0-69B3-4DAD-8F61-1672DC60C4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046" y="3981167"/>
                    <a:ext cx="322539" cy="40369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27778" r="-25000" b="-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F84F2843-D841-4D7F-AEF4-73274F1C3623}"/>
                </a:ext>
              </a:extLst>
            </p:cNvPr>
            <p:cNvSpPr/>
            <p:nvPr/>
          </p:nvSpPr>
          <p:spPr>
            <a:xfrm>
              <a:off x="1790417" y="1615735"/>
              <a:ext cx="4212719" cy="18132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7FD64CD-C16A-496D-A47C-BCEF6C16890C}"/>
                </a:ext>
              </a:extLst>
            </p:cNvPr>
            <p:cNvSpPr txBox="1"/>
            <p:nvPr/>
          </p:nvSpPr>
          <p:spPr>
            <a:xfrm>
              <a:off x="2985245" y="2094820"/>
              <a:ext cx="1716285" cy="9518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74181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2288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>
            <a:extLst>
              <a:ext uri="{FF2B5EF4-FFF2-40B4-BE49-F238E27FC236}">
                <a16:creationId xmlns:a16="http://schemas.microsoft.com/office/drawing/2014/main" id="{1E905623-FF4D-4E96-B4D0-E0D24EAE4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9" t="41942" r="987" b="6126"/>
          <a:stretch/>
        </p:blipFill>
        <p:spPr>
          <a:xfrm>
            <a:off x="75545" y="2426781"/>
            <a:ext cx="8918886" cy="43582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8047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芯片的优化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02924FA-AFD9-433D-BD1E-A85BC8E7AE6C}"/>
              </a:ext>
            </a:extLst>
          </p:cNvPr>
          <p:cNvGrpSpPr/>
          <p:nvPr/>
        </p:nvGrpSpPr>
        <p:grpSpPr>
          <a:xfrm>
            <a:off x="7315289" y="175206"/>
            <a:ext cx="4657445" cy="2721677"/>
            <a:chOff x="216066" y="697755"/>
            <a:chExt cx="6745763" cy="356987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91992D0-72DD-4E9B-9185-D2014A97A7CB}"/>
                </a:ext>
              </a:extLst>
            </p:cNvPr>
            <p:cNvGrpSpPr/>
            <p:nvPr/>
          </p:nvGrpSpPr>
          <p:grpSpPr>
            <a:xfrm>
              <a:off x="6030649" y="1559578"/>
              <a:ext cx="931180" cy="403695"/>
              <a:chOff x="9780329" y="3854098"/>
              <a:chExt cx="931180" cy="403695"/>
            </a:xfrm>
          </p:grpSpPr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0F337434-C96A-47D9-9508-537E96ADBB7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026977" y="384597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7359475B-F95D-43F5-BBCB-80F3E9A6978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7359475B-F95D-43F5-BBCB-80F3E9A69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000" r="-8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D3D35FA-B777-4E52-82EC-EF0F300D5D1F}"/>
                </a:ext>
              </a:extLst>
            </p:cNvPr>
            <p:cNvGrpSpPr/>
            <p:nvPr/>
          </p:nvGrpSpPr>
          <p:grpSpPr>
            <a:xfrm>
              <a:off x="6030649" y="1910474"/>
              <a:ext cx="931180" cy="403695"/>
              <a:chOff x="9780329" y="3854098"/>
              <a:chExt cx="931180" cy="403695"/>
            </a:xfrm>
          </p:grpSpPr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3FA85F19-6341-4C8A-B361-035CBCDFD5B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026977" y="384597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258279D7-7581-4AEB-A1F9-1745E580E3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258279D7-7581-4AEB-A1F9-1745E580E3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8000" r="-8000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571F4FE-48F9-4C0D-9280-A9EE739DC569}"/>
                </a:ext>
              </a:extLst>
            </p:cNvPr>
            <p:cNvGrpSpPr/>
            <p:nvPr/>
          </p:nvGrpSpPr>
          <p:grpSpPr>
            <a:xfrm>
              <a:off x="6030649" y="2261370"/>
              <a:ext cx="922543" cy="403695"/>
              <a:chOff x="9780329" y="3854098"/>
              <a:chExt cx="922543" cy="403695"/>
            </a:xfrm>
          </p:grpSpPr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51F3270B-F454-4A63-A5BD-0C7EC44DD2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026977" y="384597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58D4037A-4E2F-444F-B130-7FF192E65B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3625" y="3854098"/>
                    <a:ext cx="429247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58D4037A-4E2F-444F-B130-7FF192E65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3625" y="3854098"/>
                    <a:ext cx="429247" cy="4036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367" r="-6122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1238EA5-706D-463F-AEF0-1CA31276C234}"/>
                </a:ext>
              </a:extLst>
            </p:cNvPr>
            <p:cNvGrpSpPr/>
            <p:nvPr/>
          </p:nvGrpSpPr>
          <p:grpSpPr>
            <a:xfrm>
              <a:off x="6030649" y="2612266"/>
              <a:ext cx="931180" cy="403695"/>
              <a:chOff x="9780329" y="3854098"/>
              <a:chExt cx="931180" cy="403695"/>
            </a:xfrm>
          </p:grpSpPr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C8BE47F0-C1FC-45E1-9A2E-CB0844C4F8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026977" y="384597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2ED97430-837F-4BDF-A841-4E649A5ADAB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2ED97430-837F-4BDF-A841-4E649A5ADA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3625" y="3854098"/>
                    <a:ext cx="437884" cy="40369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000" r="-8000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24AE668-C791-41B5-B45C-76897B38DB48}"/>
                </a:ext>
              </a:extLst>
            </p:cNvPr>
            <p:cNvGrpSpPr/>
            <p:nvPr/>
          </p:nvGrpSpPr>
          <p:grpSpPr>
            <a:xfrm>
              <a:off x="6030649" y="2963164"/>
              <a:ext cx="901740" cy="403695"/>
              <a:chOff x="9780329" y="3854098"/>
              <a:chExt cx="901740" cy="403695"/>
            </a:xfrm>
          </p:grpSpPr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41AF11DC-0EED-456F-947F-64A4CF413F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026977" y="384597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9D9FC11D-1B1A-4F05-8C0F-A892A1A02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3625" y="3854098"/>
                    <a:ext cx="408444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9D9FC11D-1B1A-4F05-8C0F-A892A1A02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3625" y="3854098"/>
                    <a:ext cx="408444" cy="40369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149" r="-19149" b="-588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0404996-32E6-43CC-AAC0-5A81D62799CA}"/>
                </a:ext>
              </a:extLst>
            </p:cNvPr>
            <p:cNvGrpSpPr/>
            <p:nvPr/>
          </p:nvGrpSpPr>
          <p:grpSpPr>
            <a:xfrm>
              <a:off x="1904414" y="3429000"/>
              <a:ext cx="484320" cy="838634"/>
              <a:chOff x="7947743" y="6004468"/>
              <a:chExt cx="484320" cy="838634"/>
            </a:xfrm>
          </p:grpSpPr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B0BCBA04-A3A8-43C6-825A-A75C1BE366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E52B62E6-3102-4E73-97E4-F965160FBD65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E52B62E6-3102-4E73-97E4-F965160FBD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364" r="-909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640925B-74C6-45E4-B38A-5B83D18B80EC}"/>
                </a:ext>
              </a:extLst>
            </p:cNvPr>
            <p:cNvGrpSpPr/>
            <p:nvPr/>
          </p:nvGrpSpPr>
          <p:grpSpPr>
            <a:xfrm>
              <a:off x="2287127" y="3429000"/>
              <a:ext cx="484320" cy="838634"/>
              <a:chOff x="7947743" y="6004468"/>
              <a:chExt cx="484320" cy="838634"/>
            </a:xfrm>
          </p:grpSpPr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8210A12C-1908-4620-AD9B-1228E586CC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7FDCB66-6FEF-4D01-866E-0AA14A27948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7FDCB66-6FEF-4D01-866E-0AA14A2794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8519" r="-9259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70848F1-4541-4BFA-A720-12BF0291DE46}"/>
                </a:ext>
              </a:extLst>
            </p:cNvPr>
            <p:cNvGrpSpPr/>
            <p:nvPr/>
          </p:nvGrpSpPr>
          <p:grpSpPr>
            <a:xfrm>
              <a:off x="2669840" y="3429000"/>
              <a:ext cx="475682" cy="838634"/>
              <a:chOff x="7947743" y="6004468"/>
              <a:chExt cx="475682" cy="838634"/>
            </a:xfrm>
          </p:grpSpPr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84D522A4-CA68-4C25-9051-1837DB4281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64A83ACE-79DC-4561-9862-098E360FB5C2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75682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64A83ACE-79DC-4561-9862-098E360FB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75682" cy="40369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519" r="-7407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C189815-4F4E-4849-B109-AEF99B790401}"/>
                </a:ext>
              </a:extLst>
            </p:cNvPr>
            <p:cNvGrpSpPr/>
            <p:nvPr/>
          </p:nvGrpSpPr>
          <p:grpSpPr>
            <a:xfrm>
              <a:off x="3052553" y="3429000"/>
              <a:ext cx="484320" cy="838634"/>
              <a:chOff x="7947743" y="6004468"/>
              <a:chExt cx="484320" cy="838634"/>
            </a:xfrm>
          </p:grpSpPr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977DB448-2150-496F-BE23-B11D40191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3E1EDDBC-6C5C-443E-A203-D6116E8D04B0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3E1EDDBC-6C5C-443E-A203-D6116E8D0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84320" cy="40369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364" r="-909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A6E4C5A-35D3-4AD7-82C2-03AB2BB02C9D}"/>
                </a:ext>
              </a:extLst>
            </p:cNvPr>
            <p:cNvGrpSpPr/>
            <p:nvPr/>
          </p:nvGrpSpPr>
          <p:grpSpPr>
            <a:xfrm>
              <a:off x="5495057" y="3429000"/>
              <a:ext cx="653066" cy="838634"/>
              <a:chOff x="7947743" y="6004468"/>
              <a:chExt cx="653066" cy="838634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729A33A9-8B54-4E60-9E29-BDDCAE1C73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BE75D5D-46C1-4DF2-BE9D-689BF046A2B6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653066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BE75D5D-46C1-4DF2-BE9D-689BF046A2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653066" cy="40369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3514" r="-5405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E795092-7BC9-4B30-83D2-10D603747FF9}"/>
                </a:ext>
              </a:extLst>
            </p:cNvPr>
            <p:cNvGrpSpPr/>
            <p:nvPr/>
          </p:nvGrpSpPr>
          <p:grpSpPr>
            <a:xfrm>
              <a:off x="3855026" y="3429000"/>
              <a:ext cx="491377" cy="838634"/>
              <a:chOff x="7947743" y="6004468"/>
              <a:chExt cx="491377" cy="838634"/>
            </a:xfrm>
          </p:grpSpPr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D8C2FA20-70F5-4B74-8F0B-D19957CF2D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CBF7A030-4364-4F90-A484-F9E1F400FE2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CBF7A030-4364-4F90-A484-F9E1F400FE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6071" r="-8929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01EBE4F-66FA-4EF5-A79A-F9D8D0E2FD48}"/>
                </a:ext>
              </a:extLst>
            </p:cNvPr>
            <p:cNvGrpSpPr/>
            <p:nvPr/>
          </p:nvGrpSpPr>
          <p:grpSpPr>
            <a:xfrm>
              <a:off x="4237739" y="3429000"/>
              <a:ext cx="491377" cy="838634"/>
              <a:chOff x="7947743" y="6004468"/>
              <a:chExt cx="491377" cy="838634"/>
            </a:xfrm>
          </p:grpSpPr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77397233-EFFB-43E3-B914-AD73FE14F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3907A310-2989-4887-B98C-E44A8CD268E0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3907A310-2989-4887-B98C-E44A8CD268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8182" r="-909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B36C64F-0B7A-4753-84AB-2BE1BB9AF3FA}"/>
                </a:ext>
              </a:extLst>
            </p:cNvPr>
            <p:cNvGrpSpPr/>
            <p:nvPr/>
          </p:nvGrpSpPr>
          <p:grpSpPr>
            <a:xfrm>
              <a:off x="4620452" y="3429000"/>
              <a:ext cx="482740" cy="838634"/>
              <a:chOff x="7947743" y="6004468"/>
              <a:chExt cx="482740" cy="838634"/>
            </a:xfrm>
          </p:grpSpPr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8A34644A-E6CB-4C1B-9CD1-FABBD9AA69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894CA9CF-354B-472B-AB93-BDF4E0E2F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82740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894CA9CF-354B-472B-AB93-BDF4E0E2F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82740" cy="40369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8182" r="-7273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ECFC3BBD-717F-422F-BBB1-26DB7639BD3D}"/>
                </a:ext>
              </a:extLst>
            </p:cNvPr>
            <p:cNvGrpSpPr/>
            <p:nvPr/>
          </p:nvGrpSpPr>
          <p:grpSpPr>
            <a:xfrm>
              <a:off x="5003165" y="3429000"/>
              <a:ext cx="491377" cy="838634"/>
              <a:chOff x="7947743" y="6004468"/>
              <a:chExt cx="491377" cy="838634"/>
            </a:xfrm>
          </p:grpSpPr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28F914F2-5456-43FF-BD45-1888699710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8223" y="6004468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92EE3427-953F-42B4-A698-1B66900335CF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92EE3427-953F-42B4-A698-1B66900335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743" y="6439408"/>
                    <a:ext cx="491377" cy="40369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6071" r="-8929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EEB06A03-EA95-49F5-9F02-140585E13771}"/>
                </a:ext>
              </a:extLst>
            </p:cNvPr>
            <p:cNvGrpSpPr/>
            <p:nvPr/>
          </p:nvGrpSpPr>
          <p:grpSpPr>
            <a:xfrm>
              <a:off x="2722202" y="697755"/>
              <a:ext cx="443829" cy="917980"/>
              <a:chOff x="6795263" y="3280552"/>
              <a:chExt cx="443829" cy="917980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2FEB23A0-7FEC-48F5-94BE-EE5DBBBDA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1320" y="3705237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F215ADE-5F83-4EC0-A711-7D7C2E45FD1B}"/>
                      </a:ext>
                    </a:extLst>
                  </p:cNvPr>
                  <p:cNvSpPr txBox="1"/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DF215ADE-5F83-4EC0-A711-7D7C2E45FD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0000" r="-8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B306664-D6CB-493C-B1FF-5CEE3333B455}"/>
                </a:ext>
              </a:extLst>
            </p:cNvPr>
            <p:cNvGrpSpPr/>
            <p:nvPr/>
          </p:nvGrpSpPr>
          <p:grpSpPr>
            <a:xfrm>
              <a:off x="3250810" y="697755"/>
              <a:ext cx="443829" cy="917980"/>
              <a:chOff x="6795263" y="3280552"/>
              <a:chExt cx="443829" cy="917980"/>
            </a:xfrm>
          </p:grpSpPr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DC79B463-F3CA-4DB3-B9B7-FCDC0DF3C3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1320" y="3705237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58E6457F-F893-4D2C-95F9-FC07FF2872DE}"/>
                      </a:ext>
                    </a:extLst>
                  </p:cNvPr>
                  <p:cNvSpPr txBox="1"/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58E6457F-F893-4D2C-95F9-FC07FF2872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0000" r="-8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49724CA-C285-4D0D-9D5F-ED88C820DCDF}"/>
                </a:ext>
              </a:extLst>
            </p:cNvPr>
            <p:cNvGrpSpPr/>
            <p:nvPr/>
          </p:nvGrpSpPr>
          <p:grpSpPr>
            <a:xfrm>
              <a:off x="3779418" y="697755"/>
              <a:ext cx="435191" cy="917980"/>
              <a:chOff x="6795263" y="3280552"/>
              <a:chExt cx="435191" cy="917980"/>
            </a:xfrm>
          </p:grpSpPr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BB5B56B2-3CA2-4AD3-B584-26C53492C8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1320" y="3705237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AD8143D-270E-47E3-BF62-6CC5DE69D9EF}"/>
                      </a:ext>
                    </a:extLst>
                  </p:cNvPr>
                  <p:cNvSpPr txBox="1"/>
                  <p:nvPr/>
                </p:nvSpPr>
                <p:spPr>
                  <a:xfrm>
                    <a:off x="6795263" y="3280552"/>
                    <a:ext cx="435191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AD8143D-270E-47E3-BF62-6CC5DE69D9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5263" y="3280552"/>
                    <a:ext cx="435191" cy="40369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0408" r="-8163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61FAE49C-90AB-41C9-9EFC-B44E3205233B}"/>
                </a:ext>
              </a:extLst>
            </p:cNvPr>
            <p:cNvGrpSpPr/>
            <p:nvPr/>
          </p:nvGrpSpPr>
          <p:grpSpPr>
            <a:xfrm>
              <a:off x="4308025" y="697755"/>
              <a:ext cx="443829" cy="917980"/>
              <a:chOff x="6795263" y="3280552"/>
              <a:chExt cx="443829" cy="917980"/>
            </a:xfrm>
          </p:grpSpPr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1E5E7D68-23C4-45A6-8F72-900CC6B232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1320" y="3705237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459915E4-2B7B-4148-938C-F9FD8906860A}"/>
                      </a:ext>
                    </a:extLst>
                  </p:cNvPr>
                  <p:cNvSpPr txBox="1"/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459915E4-2B7B-4148-938C-F9FD890686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5263" y="3280552"/>
                    <a:ext cx="443829" cy="40369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7647" r="-7843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E3F4DC0-EF8E-4997-927B-E48210C9DAAC}"/>
                </a:ext>
              </a:extLst>
            </p:cNvPr>
            <p:cNvGrpSpPr/>
            <p:nvPr/>
          </p:nvGrpSpPr>
          <p:grpSpPr>
            <a:xfrm>
              <a:off x="480757" y="1742507"/>
              <a:ext cx="1297250" cy="403695"/>
              <a:chOff x="6300030" y="3981167"/>
              <a:chExt cx="1297250" cy="403695"/>
            </a:xfrm>
          </p:grpSpPr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E0A3EDB7-1EF4-44B8-8E22-FA716753D0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350633" y="3978366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AF2DCDE3-4264-4B97-A707-FC7C9DED9699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30" y="3981167"/>
                    <a:ext cx="834163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AF2DCDE3-4264-4B97-A707-FC7C9DED96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30" y="3981167"/>
                    <a:ext cx="834163" cy="40369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0638" r="-5319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0480A4BD-EFBE-453C-A4C8-76BABE760262}"/>
                </a:ext>
              </a:extLst>
            </p:cNvPr>
            <p:cNvGrpSpPr/>
            <p:nvPr/>
          </p:nvGrpSpPr>
          <p:grpSpPr>
            <a:xfrm>
              <a:off x="216066" y="2124383"/>
              <a:ext cx="1561941" cy="403695"/>
              <a:chOff x="6035339" y="3981167"/>
              <a:chExt cx="1561941" cy="403695"/>
            </a:xfrm>
          </p:grpSpPr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8C4DBF54-9DCE-4364-A6F7-F9A4BE8ED42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350633" y="3978366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67961593-B591-47D6-8112-7FCB6F1A83BF}"/>
                      </a:ext>
                    </a:extLst>
                  </p:cNvPr>
                  <p:cNvSpPr txBox="1"/>
                  <p:nvPr/>
                </p:nvSpPr>
                <p:spPr>
                  <a:xfrm>
                    <a:off x="6035339" y="3981167"/>
                    <a:ext cx="1060395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67961593-B591-47D6-8112-7FCB6F1A83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5339" y="3981167"/>
                    <a:ext cx="1060395" cy="40369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7500" r="-7500" b="-588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FC7D03D-5507-49C8-96B7-8106954C0A65}"/>
                </a:ext>
              </a:extLst>
            </p:cNvPr>
            <p:cNvGrpSpPr/>
            <p:nvPr/>
          </p:nvGrpSpPr>
          <p:grpSpPr>
            <a:xfrm>
              <a:off x="865773" y="2506259"/>
              <a:ext cx="912234" cy="403695"/>
              <a:chOff x="6685046" y="3981167"/>
              <a:chExt cx="912234" cy="403695"/>
            </a:xfrm>
          </p:grpSpPr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72ED8563-FD78-4688-A0C3-526055B47FB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350633" y="3978366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2561045B-E973-436C-BB68-4F7F8BC7D4FE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046" y="3981167"/>
                    <a:ext cx="334427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2561045B-E973-436C-BB68-4F7F8BC7D4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046" y="3981167"/>
                    <a:ext cx="334427" cy="40369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7027" r="-21622" b="-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D6B91012-22BD-4EBB-ACC2-6A53C743ECF8}"/>
                </a:ext>
              </a:extLst>
            </p:cNvPr>
            <p:cNvGrpSpPr/>
            <p:nvPr/>
          </p:nvGrpSpPr>
          <p:grpSpPr>
            <a:xfrm>
              <a:off x="865773" y="2888134"/>
              <a:ext cx="912234" cy="403695"/>
              <a:chOff x="6685046" y="3981167"/>
              <a:chExt cx="912234" cy="403695"/>
            </a:xfrm>
          </p:grpSpPr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06375ED4-A1BF-4478-B1E7-CD784C46AF9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350633" y="3978366"/>
                <a:ext cx="0" cy="493295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1798EFD2-FCE3-449A-B368-9ED3546950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046" y="3981167"/>
                    <a:ext cx="322539" cy="403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1798EFD2-FCE3-449A-B368-9ED3546950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5046" y="3981167"/>
                    <a:ext cx="322539" cy="40369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27778" r="-25000" b="-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289DF90D-910A-4D23-916E-039C8C532FDB}"/>
                </a:ext>
              </a:extLst>
            </p:cNvPr>
            <p:cNvSpPr/>
            <p:nvPr/>
          </p:nvSpPr>
          <p:spPr>
            <a:xfrm>
              <a:off x="1790417" y="1615735"/>
              <a:ext cx="4212719" cy="18132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6C17D8B-380E-4354-8296-5CFF0CB2EA90}"/>
                </a:ext>
              </a:extLst>
            </p:cNvPr>
            <p:cNvSpPr txBox="1"/>
            <p:nvPr/>
          </p:nvSpPr>
          <p:spPr>
            <a:xfrm>
              <a:off x="2985245" y="2094820"/>
              <a:ext cx="1716285" cy="9518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74181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4C2B37CA-723E-4848-9658-B591AEEF87BC}"/>
              </a:ext>
            </a:extLst>
          </p:cNvPr>
          <p:cNvSpPr txBox="1"/>
          <p:nvPr/>
        </p:nvSpPr>
        <p:spPr>
          <a:xfrm>
            <a:off x="366422" y="1429213"/>
            <a:ext cx="5159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位的组内并行、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组间并行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216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9805</TotalTime>
  <Words>9239</Words>
  <Application>Microsoft Office PowerPoint</Application>
  <PresentationFormat>宽屏</PresentationFormat>
  <Paragraphs>1959</Paragraphs>
  <Slides>103</Slides>
  <Notes>93</Notes>
  <HiddenSlides>2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13" baseType="lpstr">
      <vt:lpstr>等线</vt:lpstr>
      <vt:lpstr>黑体</vt:lpstr>
      <vt:lpstr>微软雅黑</vt:lpstr>
      <vt:lpstr>Arial</vt:lpstr>
      <vt:lpstr>Calibri</vt:lpstr>
      <vt:lpstr>Calibri Light</vt:lpstr>
      <vt:lpstr>Cambria Math</vt:lpstr>
      <vt:lpstr>DejaVu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jihui han</dc:creator>
  <cp:lastModifiedBy>jihui han</cp:lastModifiedBy>
  <cp:revision>366</cp:revision>
  <dcterms:created xsi:type="dcterms:W3CDTF">2021-08-27T06:37:00Z</dcterms:created>
  <dcterms:modified xsi:type="dcterms:W3CDTF">2023-03-09T10:52:16Z</dcterms:modified>
</cp:coreProperties>
</file>